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60" r:id="rId3"/>
    <p:sldId id="259" r:id="rId4"/>
    <p:sldId id="258" r:id="rId5"/>
    <p:sldId id="257" r:id="rId6"/>
    <p:sldId id="261" r:id="rId7"/>
    <p:sldId id="265" r:id="rId8"/>
    <p:sldId id="267" r:id="rId9"/>
    <p:sldId id="268" r:id="rId10"/>
    <p:sldId id="269" r:id="rId11"/>
    <p:sldId id="264" r:id="rId12"/>
    <p:sldId id="262" r:id="rId13"/>
    <p:sldId id="266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1"/>
    <p:restoredTop sz="94676"/>
  </p:normalViewPr>
  <p:slideViewPr>
    <p:cSldViewPr snapToGrid="0">
      <p:cViewPr varScale="1">
        <p:scale>
          <a:sx n="114" d="100"/>
          <a:sy n="114" d="100"/>
        </p:scale>
        <p:origin x="57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B65FCD-1314-C14C-BA8C-0A00436809D1}" type="datetimeFigureOut">
              <a:rPr lang="ru-RU" smtClean="0"/>
              <a:t>25.10.2023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75B653-CD44-494C-B32B-A44417BDE3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3385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75B653-CD44-494C-B32B-A44417BDE3F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1809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6417F4-6C18-E58B-C481-F2086FA069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A31B795-8381-8D1E-987E-A24E687F6C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774516A-D535-F5DD-E9BE-02B191C76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B89E-51C2-DD4F-BCEF-1C506A4D9BB5}" type="datetimeFigureOut">
              <a:rPr lang="ru-RU" smtClean="0"/>
              <a:t>25.10.2023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B3A36EB-7FD3-8C34-F46D-20DE60B4C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F4C8042-8443-6321-AF08-C52CEE9AA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15295-D261-7C43-A677-D259166C48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6245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B83999-E815-69A3-B924-10F1B527E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A4B55BA-1683-1251-5818-BF75BDE1FF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2C76C6C-312B-E3C4-A16A-3B480466F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B89E-51C2-DD4F-BCEF-1C506A4D9BB5}" type="datetimeFigureOut">
              <a:rPr lang="ru-RU" smtClean="0"/>
              <a:t>25.10.2023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1DB1CA2-D723-0831-8676-92E5C7232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6914E6-DA39-3A00-3AE3-1B45BA2C7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15295-D261-7C43-A677-D259166C48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2806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4EF0F85-6FFC-7949-05F6-86572A9C60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0399037-D2C4-3573-6121-040CF12748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25712E6-1E61-B0AA-BCD9-5F17D0F1C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B89E-51C2-DD4F-BCEF-1C506A4D9BB5}" type="datetimeFigureOut">
              <a:rPr lang="ru-RU" smtClean="0"/>
              <a:t>25.10.2023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D7234B4-D1F5-D842-1B62-DD0846EEB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B727B59-DA9A-6E30-8D5D-D56FAE4EB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15295-D261-7C43-A677-D259166C48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3304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37D6E6-2F97-65DA-6EFA-9EC87A38B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37AC7D0-5E5A-B406-A9E4-47078ACEC1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C940F2-1D90-85E3-29AD-27B447A70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B89E-51C2-DD4F-BCEF-1C506A4D9BB5}" type="datetimeFigureOut">
              <a:rPr lang="ru-RU" smtClean="0"/>
              <a:t>25.10.2023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D00B73F-EB87-1BA0-78C0-D3ED366FE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F8F696-6AA1-7D4B-DF79-91CA3B080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15295-D261-7C43-A677-D259166C48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5004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EBDCD7-280C-4CB0-9CFE-D676E94FE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ED62020-D4CB-58E8-FF80-2884CF151F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6217B10-C92F-FA27-49BE-EB8A0F2BD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B89E-51C2-DD4F-BCEF-1C506A4D9BB5}" type="datetimeFigureOut">
              <a:rPr lang="ru-RU" smtClean="0"/>
              <a:t>25.10.2023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5CE708D-6925-19CA-828B-0225B5ED3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947B70-0016-AA08-5A0D-5FB0E297F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15295-D261-7C43-A677-D259166C48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8156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F11B8E-4F8D-C08E-5137-09B9B0FA7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F3E3399-7C44-24C3-D4AE-BA518E8FAB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9F06379-A5A0-7625-5456-1EC7C98D04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12757C6-3D23-431D-D1A4-C290C6F8A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B89E-51C2-DD4F-BCEF-1C506A4D9BB5}" type="datetimeFigureOut">
              <a:rPr lang="ru-RU" smtClean="0"/>
              <a:t>25.10.2023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444FE35-C049-428A-330A-DF8172D05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74C2D3D-E680-4676-04C2-8FF2A7420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15295-D261-7C43-A677-D259166C48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8612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275620-48E7-5225-7261-60D43454E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D29E0B5-B2F1-0A68-009C-19C864857C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356E67A-69BD-223F-8721-6C361F59BB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B86C2AD-0F82-9E62-5786-51755DF1B6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C8C0E01-607B-DA6D-A65E-7E39AD41E6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EBDD985-9F32-23E7-7006-7B821BD06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B89E-51C2-DD4F-BCEF-1C506A4D9BB5}" type="datetimeFigureOut">
              <a:rPr lang="ru-RU" smtClean="0"/>
              <a:t>25.10.2023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4E5CD04-19C6-1199-F6BB-F51E2E4B2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70D6DB8-D084-C2D5-4937-3039F03D9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15295-D261-7C43-A677-D259166C48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0062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82CD34-BD17-7595-021A-C09182EB1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8045230-830D-B9DA-F304-8C3098FCC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B89E-51C2-DD4F-BCEF-1C506A4D9BB5}" type="datetimeFigureOut">
              <a:rPr lang="ru-RU" smtClean="0"/>
              <a:t>25.10.2023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14DFA25-6867-6D6D-9A67-F06FDF5BF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AAE6878-8DCE-9375-F0BE-F952BF440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15295-D261-7C43-A677-D259166C48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2712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5003EBB-20F7-660F-216E-FAD485820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B89E-51C2-DD4F-BCEF-1C506A4D9BB5}" type="datetimeFigureOut">
              <a:rPr lang="ru-RU" smtClean="0"/>
              <a:t>25.10.2023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36A032D-DE2A-C1D7-150B-B83630BE5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3377335-1536-74DB-2EFF-FC1889C11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15295-D261-7C43-A677-D259166C48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7544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0B07DB-0F41-9778-43FD-A048BF9AB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B7084DC-9AAC-F426-F7A8-736BF1C6BC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53CDBF0-1CB4-571C-9559-A51F70DEE9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A0F0CF8-4A2B-B1E2-6346-CD0472BF4F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B89E-51C2-DD4F-BCEF-1C506A4D9BB5}" type="datetimeFigureOut">
              <a:rPr lang="ru-RU" smtClean="0"/>
              <a:t>25.10.2023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4C0A532-E8F0-1EFB-7CB2-E69236CE8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BFD5211-C14E-DB58-BD6A-B63779345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15295-D261-7C43-A677-D259166C48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911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2D8A16-F73B-29DA-52D4-60CF05F41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39D5AF7-2B53-A74E-11C1-FC483F918B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B96F5D6-E821-F8E0-ABB2-2442C71301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9FE2050-FF1A-7247-17D7-2D04E27EE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B89E-51C2-DD4F-BCEF-1C506A4D9BB5}" type="datetimeFigureOut">
              <a:rPr lang="ru-RU" smtClean="0"/>
              <a:t>25.10.2023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2F2E9D9-E7C8-A96B-5316-30EBCC5E1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C039942-C84D-B8A0-614A-E95850D44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15295-D261-7C43-A677-D259166C48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9472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0D5655-E070-042D-7CAD-91F20B88C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D0362C1-1065-B662-3E3E-FDA7F51090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B1074AC-EAE4-0D73-BD6E-937F3A7437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FB89E-51C2-DD4F-BCEF-1C506A4D9BB5}" type="datetimeFigureOut">
              <a:rPr lang="ru-RU" smtClean="0"/>
              <a:t>25.10.2023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DC00BA3-BFFA-07F9-5162-93D1D4F888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804A2FC-BAA2-E1C8-F04A-EA330C5A13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A15295-D261-7C43-A677-D259166C48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9777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 descr="Изображение выглядит как Баланс, человек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782234F6-94D8-1DEE-14FA-0B710AD963F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t="1000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BD0273-A1FB-7228-FDBC-BC6D93EF36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ru-RU" sz="3800" b="1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Конкурентныи</a:t>
            </a:r>
            <a:r>
              <a:rPr lang="ru-RU" sz="3800" b="1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̆ отбор мощности в электроэнергетике России: случай </a:t>
            </a:r>
            <a:r>
              <a:rPr lang="ru-RU" sz="3800" b="1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неудачнои</a:t>
            </a:r>
            <a:r>
              <a:rPr lang="ru-RU" sz="3800" b="1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̆ имитации рыночного механизма государством </a:t>
            </a:r>
            <a:endParaRPr lang="ru-RU" sz="38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22036A5-0FD1-B4E7-780D-567E11D5AB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sz="1500" dirty="0">
                <a:solidFill>
                  <a:srgbClr val="FFFFFF"/>
                </a:solidFill>
              </a:rPr>
              <a:t>Авторы: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sz="1500" dirty="0">
                <a:solidFill>
                  <a:srgbClr val="FFFFFF"/>
                </a:solidFill>
              </a:rPr>
              <a:t>Федоров Сергей (МГУ им. М.В. Ломоносова, Аналитический центр при Правительстве РФ)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sz="1500" dirty="0">
                <a:solidFill>
                  <a:srgbClr val="FFFFFF"/>
                </a:solidFill>
              </a:rPr>
              <a:t>Федоренко Дмитрий (НИУ Высшая школа экономики, Аналитический центр при Правительстве РФ)</a:t>
            </a:r>
          </a:p>
        </p:txBody>
      </p:sp>
    </p:spTree>
    <p:extLst>
      <p:ext uri="{BB962C8B-B14F-4D97-AF65-F5344CB8AC3E}">
        <p14:creationId xmlns:p14="http://schemas.microsoft.com/office/powerpoint/2010/main" val="30867230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803B0E-24F5-FA02-1AAB-B0159DB7D5E6}"/>
              </a:ext>
            </a:extLst>
          </p:cNvPr>
          <p:cNvSpPr txBox="1">
            <a:spLocks/>
          </p:cNvSpPr>
          <p:nvPr/>
        </p:nvSpPr>
        <p:spPr>
          <a:xfrm>
            <a:off x="640772" y="500055"/>
            <a:ext cx="10902298" cy="77814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Обобщенные результаты модели</a:t>
            </a:r>
            <a:endParaRPr lang="ru-RU" sz="7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114778AD-A96A-7D99-E76E-43E4F8EB30E5}"/>
              </a:ext>
            </a:extLst>
          </p:cNvPr>
          <p:cNvSpPr txBox="1">
            <a:spLocks/>
          </p:cNvSpPr>
          <p:nvPr/>
        </p:nvSpPr>
        <p:spPr>
          <a:xfrm>
            <a:off x="640773" y="1631339"/>
            <a:ext cx="10902298" cy="440690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В краткосрочной перспективе (стресс-сценарий):</a:t>
            </a:r>
          </a:p>
          <a:p>
            <a:pPr marL="342900" indent="-3429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Одномоментный рост цен на РСВ в 1 ценовой зоне на 24% </a:t>
            </a:r>
          </a:p>
          <a:p>
            <a:pPr marL="342900" indent="-3429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Одномоментный рост цен на РСВ во 2 ценовой зоне на 58%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ru-RU" sz="2400" b="1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В долгосрочной перспективе (только при постоянных технологиях):</a:t>
            </a:r>
          </a:p>
          <a:p>
            <a:pPr marL="342900" indent="-3429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Повышение коэффициента использования мощности до 60% (с 50%)</a:t>
            </a:r>
          </a:p>
          <a:p>
            <a:pPr marL="342900" indent="-3429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Увеличение выработки электроэнергии на 1-2% в 1 и 2 ЦЗ</a:t>
            </a:r>
          </a:p>
          <a:p>
            <a:pPr marL="342900" indent="-3429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Сокращение оптовых цен на 2,7% и 4% в 1 и 2 ЦЗ соответственно</a:t>
            </a:r>
          </a:p>
        </p:txBody>
      </p:sp>
    </p:spTree>
    <p:extLst>
      <p:ext uri="{BB962C8B-B14F-4D97-AF65-F5344CB8AC3E}">
        <p14:creationId xmlns:p14="http://schemas.microsoft.com/office/powerpoint/2010/main" val="12666306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5B9E26-4380-4AA1-A5BB-EC8ED6C278A6}"/>
              </a:ext>
            </a:extLst>
          </p:cNvPr>
          <p:cNvSpPr txBox="1">
            <a:spLocks/>
          </p:cNvSpPr>
          <p:nvPr/>
        </p:nvSpPr>
        <p:spPr>
          <a:xfrm>
            <a:off x="535435" y="512309"/>
            <a:ext cx="9562593" cy="121052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Необходимы гибридные институциональные соглашения</a:t>
            </a:r>
            <a:endParaRPr lang="ru-RU" sz="7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 descr="Изображение выглядит как текст, одежда, шлем, Каска&#10;&#10;Автоматически созданное описание">
            <a:extLst>
              <a:ext uri="{FF2B5EF4-FFF2-40B4-BE49-F238E27FC236}">
                <a16:creationId xmlns:a16="http://schemas.microsoft.com/office/drawing/2014/main" id="{DDA186EB-109B-F93D-672A-A2FEE87DBD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2936" y="1237785"/>
            <a:ext cx="5393629" cy="5319132"/>
          </a:xfrm>
          <a:prstGeom prst="rect">
            <a:avLst/>
          </a:prstGeom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F1538681-0F02-DF79-B7A9-A3A0407FF126}"/>
              </a:ext>
            </a:extLst>
          </p:cNvPr>
          <p:cNvSpPr txBox="1">
            <a:spLocks/>
          </p:cNvSpPr>
          <p:nvPr/>
        </p:nvSpPr>
        <p:spPr>
          <a:xfrm>
            <a:off x="535446" y="3682744"/>
            <a:ext cx="3630144" cy="42921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Территориальная специфичность</a:t>
            </a:r>
            <a:endParaRPr lang="ru-R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DEDECB28-CC3E-6AB3-591D-A769F6657086}"/>
              </a:ext>
            </a:extLst>
          </p:cNvPr>
          <p:cNvSpPr txBox="1">
            <a:spLocks/>
          </p:cNvSpPr>
          <p:nvPr/>
        </p:nvSpPr>
        <p:spPr>
          <a:xfrm>
            <a:off x="535435" y="5135164"/>
            <a:ext cx="968721" cy="26850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Рудник</a:t>
            </a:r>
            <a:endParaRPr lang="ru-RU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0D13DCD6-2C89-77F8-2C6C-DD0A8E594B64}"/>
              </a:ext>
            </a:extLst>
          </p:cNvPr>
          <p:cNvSpPr txBox="1">
            <a:spLocks/>
          </p:cNvSpPr>
          <p:nvPr/>
        </p:nvSpPr>
        <p:spPr>
          <a:xfrm>
            <a:off x="4254859" y="4252856"/>
            <a:ext cx="968721" cy="26850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Завод</a:t>
            </a:r>
            <a:endParaRPr lang="ru-RU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3784E7DD-2F06-04EB-F385-A05A3B36C009}"/>
              </a:ext>
            </a:extLst>
          </p:cNvPr>
          <p:cNvSpPr txBox="1">
            <a:spLocks/>
          </p:cNvSpPr>
          <p:nvPr/>
        </p:nvSpPr>
        <p:spPr>
          <a:xfrm>
            <a:off x="4024282" y="5839669"/>
            <a:ext cx="968721" cy="26850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Поселок</a:t>
            </a:r>
            <a:endParaRPr lang="ru-RU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1C931E7F-8452-80FA-89B8-FE3496507797}"/>
              </a:ext>
            </a:extLst>
          </p:cNvPr>
          <p:cNvCxnSpPr>
            <a:cxnSpLocks/>
            <a:stCxn id="7" idx="1"/>
          </p:cNvCxnSpPr>
          <p:nvPr/>
        </p:nvCxnSpPr>
        <p:spPr>
          <a:xfrm flipH="1">
            <a:off x="3692313" y="4387109"/>
            <a:ext cx="562546" cy="5292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A9A367F4-5E14-B313-F3E2-86F220E9DBC8}"/>
              </a:ext>
            </a:extLst>
          </p:cNvPr>
          <p:cNvCxnSpPr>
            <a:cxnSpLocks/>
          </p:cNvCxnSpPr>
          <p:nvPr/>
        </p:nvCxnSpPr>
        <p:spPr>
          <a:xfrm flipH="1">
            <a:off x="1504156" y="5269416"/>
            <a:ext cx="126123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AC373941-4C3A-49EE-8AB9-96BB399EB5C4}"/>
              </a:ext>
            </a:extLst>
          </p:cNvPr>
          <p:cNvCxnSpPr>
            <a:cxnSpLocks/>
          </p:cNvCxnSpPr>
          <p:nvPr/>
        </p:nvCxnSpPr>
        <p:spPr>
          <a:xfrm flipH="1" flipV="1">
            <a:off x="3657600" y="5497551"/>
            <a:ext cx="366682" cy="3421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427C5DD1-F6B5-5E1B-6461-022C9EEB8E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3739" y="4827329"/>
            <a:ext cx="670222" cy="670222"/>
          </a:xfrm>
          <a:prstGeom prst="rect">
            <a:avLst/>
          </a:prstGeom>
        </p:spPr>
      </p:pic>
      <p:sp>
        <p:nvSpPr>
          <p:cNvPr id="17" name="Заголовок 1">
            <a:extLst>
              <a:ext uri="{FF2B5EF4-FFF2-40B4-BE49-F238E27FC236}">
                <a16:creationId xmlns:a16="http://schemas.microsoft.com/office/drawing/2014/main" id="{D51B4027-78DC-7336-C8EB-1332C2B03F9C}"/>
              </a:ext>
            </a:extLst>
          </p:cNvPr>
          <p:cNvSpPr txBox="1">
            <a:spLocks/>
          </p:cNvSpPr>
          <p:nvPr/>
        </p:nvSpPr>
        <p:spPr>
          <a:xfrm>
            <a:off x="3496176" y="5024169"/>
            <a:ext cx="433462" cy="42921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7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Заголовок 1">
            <a:extLst>
              <a:ext uri="{FF2B5EF4-FFF2-40B4-BE49-F238E27FC236}">
                <a16:creationId xmlns:a16="http://schemas.microsoft.com/office/drawing/2014/main" id="{6875D2E1-3E67-46ED-22D9-D3F9B90422D0}"/>
              </a:ext>
            </a:extLst>
          </p:cNvPr>
          <p:cNvSpPr txBox="1">
            <a:spLocks/>
          </p:cNvSpPr>
          <p:nvPr/>
        </p:nvSpPr>
        <p:spPr>
          <a:xfrm>
            <a:off x="535435" y="1239724"/>
            <a:ext cx="5057616" cy="42921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Кейс: электростанция в Бодайбо (Иркутская область)</a:t>
            </a:r>
            <a:endParaRPr lang="ru-R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Надпись 2">
            <a:extLst>
              <a:ext uri="{FF2B5EF4-FFF2-40B4-BE49-F238E27FC236}">
                <a16:creationId xmlns:a16="http://schemas.microsoft.com/office/drawing/2014/main" id="{FA5433C4-013E-C539-9092-5E3FE0C645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628" y="1817395"/>
            <a:ext cx="5051423" cy="1470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285750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1 год – задержка в проведении конкурса</a:t>
            </a:r>
          </a:p>
          <a:p>
            <a:pPr marL="285750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20 – 30% прирост стоимости проекта</a:t>
            </a:r>
          </a:p>
          <a:p>
            <a:pPr marL="285750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Нечеткие технические параметры</a:t>
            </a:r>
          </a:p>
          <a:p>
            <a:pPr marL="285750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Государство как координатор конкурса</a:t>
            </a:r>
          </a:p>
        </p:txBody>
      </p:sp>
    </p:spTree>
    <p:extLst>
      <p:ext uri="{BB962C8B-B14F-4D97-AF65-F5344CB8AC3E}">
        <p14:creationId xmlns:p14="http://schemas.microsoft.com/office/powerpoint/2010/main" val="38803842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5B9E26-4380-4AA1-A5BB-EC8ED6C278A6}"/>
              </a:ext>
            </a:extLst>
          </p:cNvPr>
          <p:cNvSpPr txBox="1">
            <a:spLocks/>
          </p:cNvSpPr>
          <p:nvPr/>
        </p:nvSpPr>
        <p:spPr>
          <a:xfrm>
            <a:off x="640773" y="500054"/>
            <a:ext cx="7973290" cy="121052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Почему КОМ существует?</a:t>
            </a:r>
            <a:endParaRPr lang="ru-RU" sz="7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F840221-CAEF-F2D7-C01E-8763AD2A52A5}"/>
              </a:ext>
            </a:extLst>
          </p:cNvPr>
          <p:cNvSpPr txBox="1"/>
          <p:nvPr/>
        </p:nvSpPr>
        <p:spPr>
          <a:xfrm>
            <a:off x="562714" y="993426"/>
            <a:ext cx="113690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чтобы поставщики и потребители электроэнергии могли координировать свои долгосрочные планы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чтобы был резерв мощности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чтобы снизить риски, связанные с перераспределением рент</a:t>
            </a:r>
          </a:p>
        </p:txBody>
      </p:sp>
      <p:sp>
        <p:nvSpPr>
          <p:cNvPr id="4" name="Крест 3">
            <a:extLst>
              <a:ext uri="{FF2B5EF4-FFF2-40B4-BE49-F238E27FC236}">
                <a16:creationId xmlns:a16="http://schemas.microsoft.com/office/drawing/2014/main" id="{19B11740-BEC0-478C-40BF-42FA6AF3C10F}"/>
              </a:ext>
            </a:extLst>
          </p:cNvPr>
          <p:cNvSpPr/>
          <p:nvPr/>
        </p:nvSpPr>
        <p:spPr>
          <a:xfrm rot="2558153">
            <a:off x="3891775" y="1383196"/>
            <a:ext cx="468352" cy="496219"/>
          </a:xfrm>
          <a:prstGeom prst="plus">
            <a:avLst>
              <a:gd name="adj" fmla="val 42585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Крест 4">
            <a:extLst>
              <a:ext uri="{FF2B5EF4-FFF2-40B4-BE49-F238E27FC236}">
                <a16:creationId xmlns:a16="http://schemas.microsoft.com/office/drawing/2014/main" id="{D69DDF96-1E02-004B-6483-A68A9B0AD50B}"/>
              </a:ext>
            </a:extLst>
          </p:cNvPr>
          <p:cNvSpPr/>
          <p:nvPr/>
        </p:nvSpPr>
        <p:spPr>
          <a:xfrm rot="2558153">
            <a:off x="4839628" y="1690171"/>
            <a:ext cx="468352" cy="496219"/>
          </a:xfrm>
          <a:prstGeom prst="plus">
            <a:avLst>
              <a:gd name="adj" fmla="val 42585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494FEE9-63AD-0928-803E-2E5369425A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287" y="2620051"/>
            <a:ext cx="3510995" cy="234066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56FFAC5-C83E-2929-3DD6-E8A9277510FE}"/>
              </a:ext>
            </a:extLst>
          </p:cNvPr>
          <p:cNvSpPr txBox="1"/>
          <p:nvPr/>
        </p:nvSpPr>
        <p:spPr>
          <a:xfrm>
            <a:off x="4549562" y="2563086"/>
            <a:ext cx="689179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ru-RU" i="1" dirty="0"/>
              <a:t>Как это объяснить энергокомпаниям? Кто оплатит закрытие неэффективных станций?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i="1" dirty="0"/>
              <a:t>А как перераспределять оплату между регионами?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i="1" dirty="0"/>
              <a:t>А вдруг никто не будет создавать резервы?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i="1" dirty="0"/>
              <a:t>А как же рабочие места?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i="1" dirty="0"/>
              <a:t>Как контролировать цены?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i="1" dirty="0"/>
              <a:t>А если соберут деньги и сбегут?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i="1" dirty="0"/>
              <a:t>Разве компании знают, что строить?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i="1" dirty="0"/>
              <a:t>…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2C98A95-237A-4484-CC18-D74125975A82}"/>
              </a:ext>
            </a:extLst>
          </p:cNvPr>
          <p:cNvSpPr txBox="1"/>
          <p:nvPr/>
        </p:nvSpPr>
        <p:spPr>
          <a:xfrm>
            <a:off x="847493" y="5111573"/>
            <a:ext cx="1059386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i="1" dirty="0">
                <a:effectLst/>
                <a:latin typeface="SFRM1200"/>
              </a:rPr>
              <a:t>[Коломиец, Федоров, 2023], в странах с социальными порядками ограниченного доступа наблюдается крен в сторону регулирования электроэнергетических </a:t>
            </a:r>
            <a:r>
              <a:rPr lang="ru-RU" sz="1600" i="1" dirty="0" err="1">
                <a:effectLst/>
                <a:latin typeface="SFRM1200"/>
              </a:rPr>
              <a:t>отраслеи</a:t>
            </a:r>
            <a:r>
              <a:rPr lang="ru-RU" sz="1600" i="1" dirty="0">
                <a:effectLst/>
                <a:latin typeface="SFRM1200"/>
              </a:rPr>
              <a:t>̆ вне зависимости от последствий этого регулирования для общественного благосостояния. Причина такого крена – избегание политиками неопределенности, которую открывает </a:t>
            </a:r>
            <a:r>
              <a:rPr lang="ru-RU" sz="1600" i="1" dirty="0" err="1">
                <a:effectLst/>
                <a:latin typeface="SFRM1200"/>
              </a:rPr>
              <a:t>собои</a:t>
            </a:r>
            <a:r>
              <a:rPr lang="ru-RU" sz="1600" i="1" dirty="0">
                <a:effectLst/>
                <a:latin typeface="SFRM1200"/>
              </a:rPr>
              <a:t>̆ процесс </a:t>
            </a:r>
            <a:r>
              <a:rPr lang="ru-RU" sz="1600" i="1" dirty="0" err="1">
                <a:effectLst/>
                <a:latin typeface="SFRM1200"/>
              </a:rPr>
              <a:t>экономическои</a:t>
            </a:r>
            <a:r>
              <a:rPr lang="ru-RU" sz="1600" i="1" dirty="0">
                <a:effectLst/>
                <a:latin typeface="SFRM1200"/>
              </a:rPr>
              <a:t>̆ конкуренции (в данном случае – неопределенности относительно </a:t>
            </a:r>
            <a:r>
              <a:rPr lang="ru-RU" sz="1600" i="1" dirty="0" err="1">
                <a:effectLst/>
                <a:latin typeface="SFRM1200"/>
              </a:rPr>
              <a:t>будущеи</a:t>
            </a:r>
            <a:r>
              <a:rPr lang="ru-RU" sz="1600" i="1" dirty="0">
                <a:effectLst/>
                <a:latin typeface="SFRM1200"/>
              </a:rPr>
              <a:t>̆ структуры генерации, стабильности работы энергосистемы и </a:t>
            </a:r>
            <a:r>
              <a:rPr lang="ru-RU" sz="1600" i="1" dirty="0" err="1">
                <a:effectLst/>
                <a:latin typeface="SFRM1200"/>
              </a:rPr>
              <a:t>финансовои</a:t>
            </a:r>
            <a:r>
              <a:rPr lang="ru-RU" sz="1600" i="1" dirty="0">
                <a:effectLst/>
                <a:latin typeface="SFRM1200"/>
              </a:rPr>
              <a:t>̆ </a:t>
            </a:r>
            <a:r>
              <a:rPr lang="ru-RU" sz="1600" i="1" dirty="0" err="1">
                <a:effectLst/>
                <a:latin typeface="SFRM1200"/>
              </a:rPr>
              <a:t>устойчивости</a:t>
            </a:r>
            <a:r>
              <a:rPr lang="ru-RU" sz="1600" i="1" dirty="0">
                <a:effectLst/>
                <a:latin typeface="SFRM1200"/>
              </a:rPr>
              <a:t> энергокомпаний). </a:t>
            </a:r>
            <a:endParaRPr lang="ru-RU" sz="1600" i="1" dirty="0"/>
          </a:p>
        </p:txBody>
      </p:sp>
    </p:spTree>
    <p:extLst>
      <p:ext uri="{BB962C8B-B14F-4D97-AF65-F5344CB8AC3E}">
        <p14:creationId xmlns:p14="http://schemas.microsoft.com/office/powerpoint/2010/main" val="1472398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80CFEA-2973-63A2-FBEC-FDD1DDA5C7A2}"/>
              </a:ext>
            </a:extLst>
          </p:cNvPr>
          <p:cNvSpPr txBox="1">
            <a:spLocks/>
          </p:cNvSpPr>
          <p:nvPr/>
        </p:nvSpPr>
        <p:spPr>
          <a:xfrm>
            <a:off x="640773" y="500055"/>
            <a:ext cx="7973290" cy="65032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Выводы</a:t>
            </a:r>
            <a:endParaRPr lang="ru-RU" sz="7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F8403E38-61BD-BAF4-4DEB-0E5146477DB8}"/>
              </a:ext>
            </a:extLst>
          </p:cNvPr>
          <p:cNvSpPr txBox="1">
            <a:spLocks/>
          </p:cNvSpPr>
          <p:nvPr/>
        </p:nvSpPr>
        <p:spPr>
          <a:xfrm>
            <a:off x="640773" y="1225546"/>
            <a:ext cx="10902298" cy="4406907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 краткосрочной перспективе резкий отказ от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КОМа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приведет к значительному росту цен на электричество – но это в случае радикальных и быстрых изменений.</a:t>
            </a:r>
          </a:p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При этом, долгосрочные эффекты приведут к экономии средств потребителей на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КОМе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которые могут быть распределены на оплату электроэнергии, что приведет к повышению эффективности ОРЭМ.</a:t>
            </a:r>
          </a:p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Для реализации отдельных проектов нужно создать условия для гибридных соглашений.</a:t>
            </a:r>
          </a:p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Долгосрочная реализация потребует регулирование для снижения рисков – как из-за особенностей отрасли, так и в связи с особенностями социального порядка</a:t>
            </a:r>
          </a:p>
          <a:p>
            <a:pPr algn="just">
              <a:lnSpc>
                <a:spcPct val="100000"/>
              </a:lnSpc>
            </a:pP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</a:pP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</a:pP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</a:pP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299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D16C64-4CAB-66A2-9CC7-11887F838181}"/>
              </a:ext>
            </a:extLst>
          </p:cNvPr>
          <p:cNvSpPr txBox="1">
            <a:spLocks/>
          </p:cNvSpPr>
          <p:nvPr/>
        </p:nvSpPr>
        <p:spPr>
          <a:xfrm>
            <a:off x="367991" y="491696"/>
            <a:ext cx="7973290" cy="121052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Портрет отрасли:</a:t>
            </a:r>
            <a:endParaRPr lang="ru-RU" sz="7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A0E0F0FF-02B6-7B5C-36C6-D1D5B745E8F1}"/>
              </a:ext>
            </a:extLst>
          </p:cNvPr>
          <p:cNvSpPr txBox="1">
            <a:spLocks/>
          </p:cNvSpPr>
          <p:nvPr/>
        </p:nvSpPr>
        <p:spPr>
          <a:xfrm>
            <a:off x="4008187" y="1505527"/>
            <a:ext cx="4466739" cy="45406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Рынок мощности</a:t>
            </a:r>
            <a:endParaRPr lang="ru-RU" sz="7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C44C1252-9C00-A1BB-77A5-67CFABE674D1}"/>
              </a:ext>
            </a:extLst>
          </p:cNvPr>
          <p:cNvSpPr txBox="1">
            <a:spLocks/>
          </p:cNvSpPr>
          <p:nvPr/>
        </p:nvSpPr>
        <p:spPr>
          <a:xfrm>
            <a:off x="4008188" y="2436927"/>
            <a:ext cx="4466739" cy="45406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Рынок на сутки вперед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7421E1ED-630E-2172-50C7-70CCC4A43DF1}"/>
              </a:ext>
            </a:extLst>
          </p:cNvPr>
          <p:cNvSpPr txBox="1">
            <a:spLocks/>
          </p:cNvSpPr>
          <p:nvPr/>
        </p:nvSpPr>
        <p:spPr>
          <a:xfrm>
            <a:off x="4008188" y="3429000"/>
            <a:ext cx="6083666" cy="650801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Балансирующий рынок (в рамках суток)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62F28DF-9EE8-BB34-44BB-2BB118EF6F23}"/>
              </a:ext>
            </a:extLst>
          </p:cNvPr>
          <p:cNvSpPr/>
          <p:nvPr/>
        </p:nvSpPr>
        <p:spPr>
          <a:xfrm>
            <a:off x="415045" y="1287091"/>
            <a:ext cx="3342915" cy="253132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3B684292-A66F-BD87-7DF8-2013D7D94B63}"/>
              </a:ext>
            </a:extLst>
          </p:cNvPr>
          <p:cNvSpPr txBox="1">
            <a:spLocks/>
          </p:cNvSpPr>
          <p:nvPr/>
        </p:nvSpPr>
        <p:spPr>
          <a:xfrm>
            <a:off x="367991" y="1809857"/>
            <a:ext cx="3342915" cy="1485793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70000"/>
              </a:lnSpc>
            </a:pP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Оптовый рынок электроэнергии и мощности (ОРЭМ)</a:t>
            </a:r>
            <a:endParaRPr lang="ru-RU" sz="7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FF9B3BE-E5C4-CF6A-1351-07DD67745B1F}"/>
              </a:ext>
            </a:extLst>
          </p:cNvPr>
          <p:cNvSpPr/>
          <p:nvPr/>
        </p:nvSpPr>
        <p:spPr>
          <a:xfrm>
            <a:off x="415045" y="4044802"/>
            <a:ext cx="3342916" cy="253132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0D3FF348-FF0D-A0D2-E643-77D7C9215B8E}"/>
              </a:ext>
            </a:extLst>
          </p:cNvPr>
          <p:cNvSpPr txBox="1">
            <a:spLocks/>
          </p:cNvSpPr>
          <p:nvPr/>
        </p:nvSpPr>
        <p:spPr>
          <a:xfrm>
            <a:off x="415045" y="4602567"/>
            <a:ext cx="3342915" cy="1485793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70000"/>
              </a:lnSpc>
            </a:pP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Розничные рынки электроэнергии (РРЭ)</a:t>
            </a:r>
            <a:endParaRPr lang="ru-RU" sz="7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89FE6B67-71E2-B1D0-2D71-2EBD84EC2B19}"/>
              </a:ext>
            </a:extLst>
          </p:cNvPr>
          <p:cNvSpPr txBox="1">
            <a:spLocks/>
          </p:cNvSpPr>
          <p:nvPr/>
        </p:nvSpPr>
        <p:spPr>
          <a:xfrm>
            <a:off x="4008187" y="4503477"/>
            <a:ext cx="6083666" cy="1683971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70000"/>
              </a:lnSpc>
            </a:pPr>
            <a:r>
              <a:rPr lang="ru-RU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Границы рынков: зоны действий гарантирующих поставщиков</a:t>
            </a:r>
          </a:p>
          <a:p>
            <a:pPr>
              <a:lnSpc>
                <a:spcPct val="170000"/>
              </a:lnSpc>
            </a:pPr>
            <a:endParaRPr lang="ru-RU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70000"/>
              </a:lnSpc>
            </a:pPr>
            <a:r>
              <a:rPr lang="ru-RU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Участники:</a:t>
            </a:r>
          </a:p>
          <a:p>
            <a:pPr>
              <a:lnSpc>
                <a:spcPct val="170000"/>
              </a:lnSpc>
            </a:pPr>
            <a:r>
              <a:rPr lang="ru-RU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гарантирующие поставщики</a:t>
            </a:r>
          </a:p>
          <a:p>
            <a:pPr>
              <a:lnSpc>
                <a:spcPct val="170000"/>
              </a:lnSpc>
            </a:pPr>
            <a:r>
              <a:rPr lang="ru-RU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независимые энергосбытовые компании</a:t>
            </a:r>
          </a:p>
        </p:txBody>
      </p:sp>
      <p:sp>
        <p:nvSpPr>
          <p:cNvPr id="11" name="Кольцо 10">
            <a:extLst>
              <a:ext uri="{FF2B5EF4-FFF2-40B4-BE49-F238E27FC236}">
                <a16:creationId xmlns:a16="http://schemas.microsoft.com/office/drawing/2014/main" id="{76811C7C-E6A7-2B3A-E717-FD211D432B40}"/>
              </a:ext>
            </a:extLst>
          </p:cNvPr>
          <p:cNvSpPr/>
          <p:nvPr/>
        </p:nvSpPr>
        <p:spPr>
          <a:xfrm>
            <a:off x="3757961" y="1236556"/>
            <a:ext cx="3389971" cy="957827"/>
          </a:xfrm>
          <a:prstGeom prst="donut">
            <a:avLst>
              <a:gd name="adj" fmla="val 9375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7551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текст, снимок экрана, линия, диаграмма&#10;&#10;Автоматически созданное описание">
            <a:extLst>
              <a:ext uri="{FF2B5EF4-FFF2-40B4-BE49-F238E27FC236}">
                <a16:creationId xmlns:a16="http://schemas.microsoft.com/office/drawing/2014/main" id="{5073B119-E580-2E1E-0478-D2D2A6FCA1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236" y="1827258"/>
            <a:ext cx="7772400" cy="4356275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95C0E87C-26B5-C728-1067-51EBB3041324}"/>
              </a:ext>
            </a:extLst>
          </p:cNvPr>
          <p:cNvSpPr txBox="1">
            <a:spLocks/>
          </p:cNvSpPr>
          <p:nvPr/>
        </p:nvSpPr>
        <p:spPr>
          <a:xfrm>
            <a:off x="339437" y="480063"/>
            <a:ext cx="7973290" cy="121052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Рынок мощности (до 40% в конечном тарифе):</a:t>
            </a:r>
            <a:endParaRPr lang="ru-RU" sz="7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BCC24E40-20F9-2887-207E-189184348248}"/>
              </a:ext>
            </a:extLst>
          </p:cNvPr>
          <p:cNvSpPr txBox="1">
            <a:spLocks/>
          </p:cNvSpPr>
          <p:nvPr/>
        </p:nvSpPr>
        <p:spPr>
          <a:xfrm>
            <a:off x="339437" y="1284757"/>
            <a:ext cx="7973290" cy="54250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Конкурентный отбор мощности (КОМ)</a:t>
            </a:r>
            <a:endParaRPr lang="ru-RU" sz="7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4760EF26-DD89-B92E-C76E-7A287A01F29D}"/>
              </a:ext>
            </a:extLst>
          </p:cNvPr>
          <p:cNvSpPr txBox="1">
            <a:spLocks/>
          </p:cNvSpPr>
          <p:nvPr/>
        </p:nvSpPr>
        <p:spPr>
          <a:xfrm>
            <a:off x="7889687" y="1294010"/>
            <a:ext cx="4204267" cy="542501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+ СДМ, вынужденный режим, механизмы возврата инвестиций, регулируемые договоры и надбавки</a:t>
            </a:r>
            <a:endParaRPr lang="ru-RU" sz="7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 descr="Изображение выглядит как текст, снимок экрана, круг, диаграмма&#10;&#10;Автоматически созданное описание">
            <a:extLst>
              <a:ext uri="{FF2B5EF4-FFF2-40B4-BE49-F238E27FC236}">
                <a16:creationId xmlns:a16="http://schemas.microsoft.com/office/drawing/2014/main" id="{9BC9ACC9-20EB-2CC6-1686-8380BA2212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9687" y="1963926"/>
            <a:ext cx="4204267" cy="3927764"/>
          </a:xfrm>
          <a:prstGeom prst="rect">
            <a:avLst/>
          </a:prstGeom>
        </p:spPr>
      </p:pic>
      <p:sp>
        <p:nvSpPr>
          <p:cNvPr id="11" name="Кольцо 10">
            <a:extLst>
              <a:ext uri="{FF2B5EF4-FFF2-40B4-BE49-F238E27FC236}">
                <a16:creationId xmlns:a16="http://schemas.microsoft.com/office/drawing/2014/main" id="{A05A3D51-E4C5-3901-6E6E-F2998EC111B1}"/>
              </a:ext>
            </a:extLst>
          </p:cNvPr>
          <p:cNvSpPr/>
          <p:nvPr/>
        </p:nvSpPr>
        <p:spPr>
          <a:xfrm>
            <a:off x="8156864" y="4260272"/>
            <a:ext cx="675409" cy="665018"/>
          </a:xfrm>
          <a:prstGeom prst="donut">
            <a:avLst>
              <a:gd name="adj" fmla="val 9375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Кольцо 11">
            <a:extLst>
              <a:ext uri="{FF2B5EF4-FFF2-40B4-BE49-F238E27FC236}">
                <a16:creationId xmlns:a16="http://schemas.microsoft.com/office/drawing/2014/main" id="{6FE5B24A-B2B8-1A77-B584-D55BD1816FAD}"/>
              </a:ext>
            </a:extLst>
          </p:cNvPr>
          <p:cNvSpPr/>
          <p:nvPr/>
        </p:nvSpPr>
        <p:spPr>
          <a:xfrm>
            <a:off x="10668000" y="4371109"/>
            <a:ext cx="675409" cy="665018"/>
          </a:xfrm>
          <a:prstGeom prst="donut">
            <a:avLst>
              <a:gd name="adj" fmla="val 9375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Кольцо 12">
            <a:extLst>
              <a:ext uri="{FF2B5EF4-FFF2-40B4-BE49-F238E27FC236}">
                <a16:creationId xmlns:a16="http://schemas.microsoft.com/office/drawing/2014/main" id="{0A93618F-2AF0-2004-5B38-F6CFF49E773D}"/>
              </a:ext>
            </a:extLst>
          </p:cNvPr>
          <p:cNvSpPr/>
          <p:nvPr/>
        </p:nvSpPr>
        <p:spPr>
          <a:xfrm>
            <a:off x="2996948" y="2871199"/>
            <a:ext cx="1463540" cy="708341"/>
          </a:xfrm>
          <a:prstGeom prst="donut">
            <a:avLst>
              <a:gd name="adj" fmla="val 9375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Кольцо 13">
            <a:extLst>
              <a:ext uri="{FF2B5EF4-FFF2-40B4-BE49-F238E27FC236}">
                <a16:creationId xmlns:a16="http://schemas.microsoft.com/office/drawing/2014/main" id="{90A88708-D1DE-382B-D9A3-EF7D7440F37C}"/>
              </a:ext>
            </a:extLst>
          </p:cNvPr>
          <p:cNvSpPr/>
          <p:nvPr/>
        </p:nvSpPr>
        <p:spPr>
          <a:xfrm>
            <a:off x="5817376" y="4864901"/>
            <a:ext cx="1463540" cy="708341"/>
          </a:xfrm>
          <a:prstGeom prst="donut">
            <a:avLst>
              <a:gd name="adj" fmla="val 9375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865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F48A14B-0CD9-D880-1FC3-57116E909B9E}"/>
              </a:ext>
            </a:extLst>
          </p:cNvPr>
          <p:cNvSpPr txBox="1"/>
          <p:nvPr/>
        </p:nvSpPr>
        <p:spPr>
          <a:xfrm>
            <a:off x="518278" y="6435528"/>
            <a:ext cx="1056578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Правила оптового рынка электроэнергии и мощности, утв. Постановлением Правительства </a:t>
            </a:r>
            <a:r>
              <a:rPr lang="ru-RU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Российскои</a:t>
            </a:r>
            <a:r>
              <a:rPr lang="ru-RU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̆ Федерации от 27 декабря 2010 г.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№ </a:t>
            </a:r>
            <a:r>
              <a:rPr lang="en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1172 </a:t>
            </a:r>
            <a:endParaRPr lang="en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35561D81-D90C-8215-E30C-B63AB0F3C749}"/>
              </a:ext>
            </a:extLst>
          </p:cNvPr>
          <p:cNvSpPr txBox="1">
            <a:spLocks/>
          </p:cNvSpPr>
          <p:nvPr/>
        </p:nvSpPr>
        <p:spPr>
          <a:xfrm>
            <a:off x="640773" y="617909"/>
            <a:ext cx="7973290" cy="121052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Откуда берется эластичность спроса?</a:t>
            </a:r>
            <a:endParaRPr lang="ru-RU" sz="7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95930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текст, снимок экрана, Шрифт, документ&#10;&#10;Автоматически созданное описание">
            <a:extLst>
              <a:ext uri="{FF2B5EF4-FFF2-40B4-BE49-F238E27FC236}">
                <a16:creationId xmlns:a16="http://schemas.microsoft.com/office/drawing/2014/main" id="{B7E57B1B-84E9-CF24-34A1-86EA795AE1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5444" y="1081308"/>
            <a:ext cx="7438623" cy="563819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F48A14B-0CD9-D880-1FC3-57116E909B9E}"/>
              </a:ext>
            </a:extLst>
          </p:cNvPr>
          <p:cNvSpPr txBox="1"/>
          <p:nvPr/>
        </p:nvSpPr>
        <p:spPr>
          <a:xfrm>
            <a:off x="518278" y="6496445"/>
            <a:ext cx="1056578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Правила оптового рынка электроэнергии и мощности, утв. Постановлением Правительства </a:t>
            </a:r>
            <a:r>
              <a:rPr lang="ru-RU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Российскои</a:t>
            </a:r>
            <a:r>
              <a:rPr lang="ru-RU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̆ Федерации от 27 декабря 2010 г.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№ </a:t>
            </a:r>
            <a:r>
              <a:rPr lang="en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1172 </a:t>
            </a:r>
            <a:endParaRPr lang="en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35561D81-D90C-8215-E30C-B63AB0F3C749}"/>
              </a:ext>
            </a:extLst>
          </p:cNvPr>
          <p:cNvSpPr txBox="1">
            <a:spLocks/>
          </p:cNvSpPr>
          <p:nvPr/>
        </p:nvSpPr>
        <p:spPr>
          <a:xfrm>
            <a:off x="640773" y="500054"/>
            <a:ext cx="7973290" cy="121052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Откуда берется эластичность спроса?</a:t>
            </a:r>
            <a:endParaRPr lang="ru-RU" sz="7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D66E2688-4975-9381-F8A3-8371D918236B}"/>
              </a:ext>
            </a:extLst>
          </p:cNvPr>
          <p:cNvCxnSpPr/>
          <p:nvPr/>
        </p:nvCxnSpPr>
        <p:spPr>
          <a:xfrm>
            <a:off x="3086100" y="4281055"/>
            <a:ext cx="14859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5C13D357-C882-5C71-50BC-B0BC8CC92F0F}"/>
              </a:ext>
            </a:extLst>
          </p:cNvPr>
          <p:cNvCxnSpPr>
            <a:cxnSpLocks/>
          </p:cNvCxnSpPr>
          <p:nvPr/>
        </p:nvCxnSpPr>
        <p:spPr>
          <a:xfrm>
            <a:off x="3086100" y="5150428"/>
            <a:ext cx="1558636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95FE2AFC-04D5-2221-5EFB-F8384A9609B9}"/>
              </a:ext>
            </a:extLst>
          </p:cNvPr>
          <p:cNvCxnSpPr>
            <a:cxnSpLocks/>
          </p:cNvCxnSpPr>
          <p:nvPr/>
        </p:nvCxnSpPr>
        <p:spPr>
          <a:xfrm>
            <a:off x="5302827" y="4495801"/>
            <a:ext cx="1783773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07A66216-FE13-5A5C-1844-73D3E2C47462}"/>
              </a:ext>
            </a:extLst>
          </p:cNvPr>
          <p:cNvCxnSpPr>
            <a:cxnSpLocks/>
          </p:cNvCxnSpPr>
          <p:nvPr/>
        </p:nvCxnSpPr>
        <p:spPr>
          <a:xfrm>
            <a:off x="5302827" y="5344392"/>
            <a:ext cx="1783773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DCE64F05-3886-9A02-CF63-5B175818F3F5}"/>
              </a:ext>
            </a:extLst>
          </p:cNvPr>
          <p:cNvCxnSpPr>
            <a:cxnSpLocks/>
          </p:cNvCxnSpPr>
          <p:nvPr/>
        </p:nvCxnSpPr>
        <p:spPr>
          <a:xfrm>
            <a:off x="7294417" y="4675910"/>
            <a:ext cx="1783773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08AE75E2-D926-79E8-59C6-E2E1DD32DDF3}"/>
              </a:ext>
            </a:extLst>
          </p:cNvPr>
          <p:cNvCxnSpPr>
            <a:cxnSpLocks/>
          </p:cNvCxnSpPr>
          <p:nvPr/>
        </p:nvCxnSpPr>
        <p:spPr>
          <a:xfrm>
            <a:off x="7394862" y="5566064"/>
            <a:ext cx="1783773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61023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7B33B9-48C4-313B-C5F1-07B1C4C216D6}"/>
              </a:ext>
            </a:extLst>
          </p:cNvPr>
          <p:cNvSpPr txBox="1">
            <a:spLocks/>
          </p:cNvSpPr>
          <p:nvPr/>
        </p:nvSpPr>
        <p:spPr>
          <a:xfrm>
            <a:off x="640773" y="500055"/>
            <a:ext cx="7973290" cy="65032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Методология и данные</a:t>
            </a:r>
            <a:endParaRPr lang="ru-RU" sz="7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8E46CBC0-3AF8-CE2F-63EE-C06FC51B4B34}"/>
              </a:ext>
            </a:extLst>
          </p:cNvPr>
          <p:cNvSpPr txBox="1">
            <a:spLocks/>
          </p:cNvSpPr>
          <p:nvPr/>
        </p:nvSpPr>
        <p:spPr>
          <a:xfrm>
            <a:off x="640773" y="1512695"/>
            <a:ext cx="4466739" cy="45406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Данные: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378333A5-A2BF-660C-28EC-D699F159BCDA}"/>
              </a:ext>
            </a:extLst>
          </p:cNvPr>
          <p:cNvSpPr txBox="1">
            <a:spLocks/>
          </p:cNvSpPr>
          <p:nvPr/>
        </p:nvSpPr>
        <p:spPr>
          <a:xfrm>
            <a:off x="640773" y="2102048"/>
            <a:ext cx="10902298" cy="433808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Официальные данные системного оператора ЕЭС.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Ценовая статистика от АО «АТС».</a:t>
            </a:r>
          </a:p>
          <a:p>
            <a:pPr algn="just"/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Объем поставленной мощности (в т.ч. обязательной) мощности и цены на нее в первой и второй ценовых зонах.</a:t>
            </a:r>
          </a:p>
          <a:p>
            <a:pPr algn="just"/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Данные о ценах на электроэнергию, объеме ее потребления и ценах на природный газ.</a:t>
            </a:r>
          </a:p>
        </p:txBody>
      </p:sp>
    </p:spTree>
    <p:extLst>
      <p:ext uri="{BB962C8B-B14F-4D97-AF65-F5344CB8AC3E}">
        <p14:creationId xmlns:p14="http://schemas.microsoft.com/office/powerpoint/2010/main" val="12036704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7B33B9-48C4-313B-C5F1-07B1C4C216D6}"/>
              </a:ext>
            </a:extLst>
          </p:cNvPr>
          <p:cNvSpPr txBox="1">
            <a:spLocks/>
          </p:cNvSpPr>
          <p:nvPr/>
        </p:nvSpPr>
        <p:spPr>
          <a:xfrm>
            <a:off x="640772" y="500055"/>
            <a:ext cx="10902298" cy="77814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будет, если убрать КОМ и заменить его рынком электроэнергии?</a:t>
            </a:r>
            <a:endParaRPr lang="ru-RU" sz="7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2746B871-0C86-E565-DE0D-E5FC096D3F65}"/>
              </a:ext>
            </a:extLst>
          </p:cNvPr>
          <p:cNvSpPr txBox="1">
            <a:spLocks/>
          </p:cNvSpPr>
          <p:nvPr/>
        </p:nvSpPr>
        <p:spPr>
          <a:xfrm>
            <a:off x="640772" y="2244177"/>
            <a:ext cx="10902298" cy="440690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2400" u="sng" dirty="0">
                <a:latin typeface="Arial" panose="020B0604020202020204" pitchFamily="34" charset="0"/>
                <a:cs typeface="Arial" panose="020B0604020202020204" pitchFamily="34" charset="0"/>
              </a:rPr>
              <a:t>«Рынок» мощности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: спрос задается отрезком между двумя точками, предложение – заявками энергокомпаний на 6 лет вперед.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2400" u="sng" dirty="0">
                <a:latin typeface="Arial" panose="020B0604020202020204" pitchFamily="34" charset="0"/>
                <a:cs typeface="Arial" panose="020B0604020202020204" pitchFamily="34" charset="0"/>
              </a:rPr>
              <a:t>Рынок электроэнергии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: спрос и предложение задаются ценовыми заявками, рассчитываются на сутки вперед.</a:t>
            </a:r>
          </a:p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</a:pP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На «рынке» мощности инструментальная переменная – колебания константы в функции спроса в явном виде.</a:t>
            </a:r>
          </a:p>
          <a:p>
            <a:pPr algn="just">
              <a:lnSpc>
                <a:spcPct val="100000"/>
              </a:lnSpc>
            </a:pP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Для моделирования эффектов на розничном рынке в качестве инструментальной переменной выбрана цена газа.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73D61261-98B7-71E0-E0A5-D7A7B250FC11}"/>
              </a:ext>
            </a:extLst>
          </p:cNvPr>
          <p:cNvSpPr txBox="1">
            <a:spLocks/>
          </p:cNvSpPr>
          <p:nvPr/>
        </p:nvSpPr>
        <p:spPr>
          <a:xfrm>
            <a:off x="640773" y="1710581"/>
            <a:ext cx="10910455" cy="454066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«Двухступенчатые» расчеты: особенности российской электроэнергетики</a:t>
            </a:r>
          </a:p>
        </p:txBody>
      </p:sp>
    </p:spTree>
    <p:extLst>
      <p:ext uri="{BB962C8B-B14F-4D97-AF65-F5344CB8AC3E}">
        <p14:creationId xmlns:p14="http://schemas.microsoft.com/office/powerpoint/2010/main" val="9936317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0BAF6F-74AC-D86F-3F3B-444F39F477DE}"/>
              </a:ext>
            </a:extLst>
          </p:cNvPr>
          <p:cNvSpPr txBox="1">
            <a:spLocks/>
          </p:cNvSpPr>
          <p:nvPr/>
        </p:nvSpPr>
        <p:spPr>
          <a:xfrm>
            <a:off x="640772" y="500055"/>
            <a:ext cx="10902298" cy="77814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 моделирования для рынка мощности</a:t>
            </a:r>
            <a:endParaRPr lang="ru-RU" sz="7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F6E6B1A-93D2-443A-CA85-410D4C10EF83}"/>
              </a:ext>
            </a:extLst>
          </p:cNvPr>
          <p:cNvSpPr/>
          <p:nvPr/>
        </p:nvSpPr>
        <p:spPr>
          <a:xfrm>
            <a:off x="1947719" y="4380283"/>
            <a:ext cx="1688066" cy="113679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4E59B86-2264-8C25-CBF9-697D0CE58419}"/>
              </a:ext>
            </a:extLst>
          </p:cNvPr>
          <p:cNvSpPr/>
          <p:nvPr/>
        </p:nvSpPr>
        <p:spPr>
          <a:xfrm>
            <a:off x="7393209" y="3928833"/>
            <a:ext cx="1328292" cy="159434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 стрелкой 4">
            <a:extLst>
              <a:ext uri="{FF2B5EF4-FFF2-40B4-BE49-F238E27FC236}">
                <a16:creationId xmlns:a16="http://schemas.microsoft.com/office/drawing/2014/main" id="{EF467DE1-F2D0-BB62-95F0-AC680B6CA4D8}"/>
              </a:ext>
            </a:extLst>
          </p:cNvPr>
          <p:cNvCxnSpPr>
            <a:cxnSpLocks/>
          </p:cNvCxnSpPr>
          <p:nvPr/>
        </p:nvCxnSpPr>
        <p:spPr>
          <a:xfrm flipV="1">
            <a:off x="1934085" y="2023624"/>
            <a:ext cx="0" cy="349955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id="{AAD67955-44A4-CB4E-B115-E8D08B9D509B}"/>
              </a:ext>
            </a:extLst>
          </p:cNvPr>
          <p:cNvCxnSpPr>
            <a:cxnSpLocks/>
          </p:cNvCxnSpPr>
          <p:nvPr/>
        </p:nvCxnSpPr>
        <p:spPr>
          <a:xfrm>
            <a:off x="1934085" y="5540112"/>
            <a:ext cx="3476978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63927D00-741A-CFCF-0339-BB8AE962BE23}"/>
              </a:ext>
            </a:extLst>
          </p:cNvPr>
          <p:cNvCxnSpPr>
            <a:cxnSpLocks/>
          </p:cNvCxnSpPr>
          <p:nvPr/>
        </p:nvCxnSpPr>
        <p:spPr>
          <a:xfrm flipV="1">
            <a:off x="7393210" y="2040557"/>
            <a:ext cx="0" cy="349955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CE3672D9-AABF-311A-A58B-CA7B8ED33A89}"/>
              </a:ext>
            </a:extLst>
          </p:cNvPr>
          <p:cNvCxnSpPr>
            <a:cxnSpLocks/>
          </p:cNvCxnSpPr>
          <p:nvPr/>
        </p:nvCxnSpPr>
        <p:spPr>
          <a:xfrm>
            <a:off x="7393210" y="5540112"/>
            <a:ext cx="365760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E0A15DB1-96E2-A816-1F5C-6363AB09579C}"/>
              </a:ext>
            </a:extLst>
          </p:cNvPr>
          <p:cNvSpPr txBox="1"/>
          <p:nvPr/>
        </p:nvSpPr>
        <p:spPr>
          <a:xfrm>
            <a:off x="2823719" y="1560779"/>
            <a:ext cx="1697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Ценовая зона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2BC7B4F-CA61-ED29-0597-3634ECAEC188}"/>
              </a:ext>
            </a:extLst>
          </p:cNvPr>
          <p:cNvSpPr txBox="1"/>
          <p:nvPr/>
        </p:nvSpPr>
        <p:spPr>
          <a:xfrm>
            <a:off x="8296951" y="1597847"/>
            <a:ext cx="1669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Ценовая зона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1C738C-707E-B737-9EBD-465A75F38581}"/>
              </a:ext>
            </a:extLst>
          </p:cNvPr>
          <p:cNvSpPr txBox="1"/>
          <p:nvPr/>
        </p:nvSpPr>
        <p:spPr>
          <a:xfrm>
            <a:off x="4789117" y="5592003"/>
            <a:ext cx="12888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Мощность, МВт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E0AABFD-B507-76A7-98D2-34CFBAFAEFAD}"/>
              </a:ext>
            </a:extLst>
          </p:cNvPr>
          <p:cNvSpPr txBox="1"/>
          <p:nvPr/>
        </p:nvSpPr>
        <p:spPr>
          <a:xfrm>
            <a:off x="10091893" y="5562506"/>
            <a:ext cx="15358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Мощность, МВт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371E199-E8B7-90A9-DD40-3DCE71A0E323}"/>
              </a:ext>
            </a:extLst>
          </p:cNvPr>
          <p:cNvSpPr txBox="1"/>
          <p:nvPr/>
        </p:nvSpPr>
        <p:spPr>
          <a:xfrm>
            <a:off x="640772" y="2040557"/>
            <a:ext cx="12080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Цена, руб./МВт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2B8BEA2-0C52-52F0-D156-8F022F9CC48E}"/>
              </a:ext>
            </a:extLst>
          </p:cNvPr>
          <p:cNvSpPr txBox="1"/>
          <p:nvPr/>
        </p:nvSpPr>
        <p:spPr>
          <a:xfrm>
            <a:off x="6099896" y="2040556"/>
            <a:ext cx="12080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Цена, руб./МВт</a:t>
            </a: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E99F66E6-60F3-64EF-BE6D-2F0BCC225493}"/>
              </a:ext>
            </a:extLst>
          </p:cNvPr>
          <p:cNvCxnSpPr>
            <a:cxnSpLocks/>
          </p:cNvCxnSpPr>
          <p:nvPr/>
        </p:nvCxnSpPr>
        <p:spPr>
          <a:xfrm>
            <a:off x="1939021" y="2548557"/>
            <a:ext cx="2826379" cy="2991555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1C60E31C-5721-59BD-C7D6-A136EF5EF535}"/>
              </a:ext>
            </a:extLst>
          </p:cNvPr>
          <p:cNvCxnSpPr/>
          <p:nvPr/>
        </p:nvCxnSpPr>
        <p:spPr>
          <a:xfrm>
            <a:off x="7393209" y="2548557"/>
            <a:ext cx="2844433" cy="2991555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D0A08EA2-3F1C-5125-FAB5-DE433F601834}"/>
              </a:ext>
            </a:extLst>
          </p:cNvPr>
          <p:cNvCxnSpPr>
            <a:cxnSpLocks/>
          </p:cNvCxnSpPr>
          <p:nvPr/>
        </p:nvCxnSpPr>
        <p:spPr>
          <a:xfrm>
            <a:off x="2823719" y="3502468"/>
            <a:ext cx="1176968" cy="1230489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30C94DD9-B9B9-6E86-146A-AAFEB14F1771}"/>
              </a:ext>
            </a:extLst>
          </p:cNvPr>
          <p:cNvCxnSpPr>
            <a:cxnSpLocks/>
          </p:cNvCxnSpPr>
          <p:nvPr/>
        </p:nvCxnSpPr>
        <p:spPr>
          <a:xfrm>
            <a:off x="8226941" y="3429090"/>
            <a:ext cx="1176968" cy="1230489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EDAB957C-FF1E-25F0-482D-73CA1894E8F7}"/>
              </a:ext>
            </a:extLst>
          </p:cNvPr>
          <p:cNvCxnSpPr>
            <a:cxnSpLocks/>
          </p:cNvCxnSpPr>
          <p:nvPr/>
        </p:nvCxnSpPr>
        <p:spPr>
          <a:xfrm>
            <a:off x="1934084" y="3502468"/>
            <a:ext cx="889634" cy="0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66285936-C6A0-B634-E118-97A22883D3CE}"/>
              </a:ext>
            </a:extLst>
          </p:cNvPr>
          <p:cNvCxnSpPr>
            <a:cxnSpLocks/>
          </p:cNvCxnSpPr>
          <p:nvPr/>
        </p:nvCxnSpPr>
        <p:spPr>
          <a:xfrm>
            <a:off x="7393209" y="3429090"/>
            <a:ext cx="833732" cy="0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0E3A871D-B5C6-38F2-EF66-80BF9439F041}"/>
              </a:ext>
            </a:extLst>
          </p:cNvPr>
          <p:cNvCxnSpPr>
            <a:cxnSpLocks/>
          </p:cNvCxnSpPr>
          <p:nvPr/>
        </p:nvCxnSpPr>
        <p:spPr>
          <a:xfrm>
            <a:off x="1934084" y="4732957"/>
            <a:ext cx="2066603" cy="0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6A2B1741-28DB-2486-64A7-6D81946D38EA}"/>
              </a:ext>
            </a:extLst>
          </p:cNvPr>
          <p:cNvCxnSpPr>
            <a:cxnSpLocks/>
          </p:cNvCxnSpPr>
          <p:nvPr/>
        </p:nvCxnSpPr>
        <p:spPr>
          <a:xfrm>
            <a:off x="7393209" y="4659579"/>
            <a:ext cx="2010700" cy="0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3C7074C5-741C-62D4-6920-424480E87A0F}"/>
              </a:ext>
            </a:extLst>
          </p:cNvPr>
          <p:cNvCxnSpPr>
            <a:cxnSpLocks/>
          </p:cNvCxnSpPr>
          <p:nvPr/>
        </p:nvCxnSpPr>
        <p:spPr>
          <a:xfrm>
            <a:off x="2823718" y="3502468"/>
            <a:ext cx="0" cy="2037644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5E9BB91D-9C63-2516-FEB7-DD2EC8935555}"/>
              </a:ext>
            </a:extLst>
          </p:cNvPr>
          <p:cNvCxnSpPr>
            <a:cxnSpLocks/>
          </p:cNvCxnSpPr>
          <p:nvPr/>
        </p:nvCxnSpPr>
        <p:spPr>
          <a:xfrm>
            <a:off x="4000687" y="4732957"/>
            <a:ext cx="0" cy="824089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A027B4F3-5AFF-B59F-1166-78EA96BA8271}"/>
              </a:ext>
            </a:extLst>
          </p:cNvPr>
          <p:cNvCxnSpPr>
            <a:cxnSpLocks/>
          </p:cNvCxnSpPr>
          <p:nvPr/>
        </p:nvCxnSpPr>
        <p:spPr>
          <a:xfrm>
            <a:off x="9403909" y="4659579"/>
            <a:ext cx="0" cy="880533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9B5F9EB0-39BE-219C-F184-BEFED770CAB1}"/>
              </a:ext>
            </a:extLst>
          </p:cNvPr>
          <p:cNvCxnSpPr>
            <a:cxnSpLocks/>
          </p:cNvCxnSpPr>
          <p:nvPr/>
        </p:nvCxnSpPr>
        <p:spPr>
          <a:xfrm>
            <a:off x="8219107" y="3429090"/>
            <a:ext cx="0" cy="2111022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5455A969-AAB3-761A-B5A7-89D921D08279}"/>
              </a:ext>
            </a:extLst>
          </p:cNvPr>
          <p:cNvSpPr txBox="1"/>
          <p:nvPr/>
        </p:nvSpPr>
        <p:spPr>
          <a:xfrm>
            <a:off x="1174699" y="2426991"/>
            <a:ext cx="6848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476 809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6A8B7C6-768E-ABD8-0059-57DB54A5611C}"/>
              </a:ext>
            </a:extLst>
          </p:cNvPr>
          <p:cNvSpPr txBox="1"/>
          <p:nvPr/>
        </p:nvSpPr>
        <p:spPr>
          <a:xfrm>
            <a:off x="6655048" y="2430024"/>
            <a:ext cx="6848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694 696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002A327-AB1D-E0C4-C27E-D1648BEB8D7A}"/>
              </a:ext>
            </a:extLst>
          </p:cNvPr>
          <p:cNvSpPr txBox="1"/>
          <p:nvPr/>
        </p:nvSpPr>
        <p:spPr>
          <a:xfrm>
            <a:off x="1174699" y="3290590"/>
            <a:ext cx="6733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147 111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5BCF0D3-393B-2ED6-FA06-62BC7D3EC6D6}"/>
              </a:ext>
            </a:extLst>
          </p:cNvPr>
          <p:cNvSpPr txBox="1"/>
          <p:nvPr/>
        </p:nvSpPr>
        <p:spPr>
          <a:xfrm>
            <a:off x="1174699" y="4594457"/>
            <a:ext cx="6848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107 547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5707C71-17B9-2ACD-B740-42F7281A86A3}"/>
              </a:ext>
            </a:extLst>
          </p:cNvPr>
          <p:cNvSpPr txBox="1"/>
          <p:nvPr/>
        </p:nvSpPr>
        <p:spPr>
          <a:xfrm>
            <a:off x="6655047" y="3276688"/>
            <a:ext cx="6848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205 781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31B9492-716D-4651-8B25-C32C5EAABD61}"/>
              </a:ext>
            </a:extLst>
          </p:cNvPr>
          <p:cNvSpPr txBox="1"/>
          <p:nvPr/>
        </p:nvSpPr>
        <p:spPr>
          <a:xfrm>
            <a:off x="6648874" y="4521290"/>
            <a:ext cx="6733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147 111</a:t>
            </a:r>
          </a:p>
        </p:txBody>
      </p: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id="{3CE986C0-5C7A-9D3F-1073-325A200F0FE5}"/>
              </a:ext>
            </a:extLst>
          </p:cNvPr>
          <p:cNvCxnSpPr>
            <a:cxnSpLocks/>
          </p:cNvCxnSpPr>
          <p:nvPr/>
        </p:nvCxnSpPr>
        <p:spPr>
          <a:xfrm flipV="1">
            <a:off x="2303575" y="4379642"/>
            <a:ext cx="1340043" cy="1177404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id="{B83D89FA-606B-3F6B-08BD-AAB712082390}"/>
              </a:ext>
            </a:extLst>
          </p:cNvPr>
          <p:cNvCxnSpPr>
            <a:cxnSpLocks/>
          </p:cNvCxnSpPr>
          <p:nvPr/>
        </p:nvCxnSpPr>
        <p:spPr>
          <a:xfrm flipV="1">
            <a:off x="7810075" y="3928833"/>
            <a:ext cx="896339" cy="1611279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id="{0EC4B422-747D-785E-C506-48DCEBF8FADF}"/>
              </a:ext>
            </a:extLst>
          </p:cNvPr>
          <p:cNvCxnSpPr>
            <a:cxnSpLocks/>
          </p:cNvCxnSpPr>
          <p:nvPr/>
        </p:nvCxnSpPr>
        <p:spPr>
          <a:xfrm>
            <a:off x="1934084" y="4379642"/>
            <a:ext cx="1709534" cy="0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>
            <a:extLst>
              <a:ext uri="{FF2B5EF4-FFF2-40B4-BE49-F238E27FC236}">
                <a16:creationId xmlns:a16="http://schemas.microsoft.com/office/drawing/2014/main" id="{26CC08F3-5738-297C-1AF4-5EF5FDF7CD79}"/>
              </a:ext>
            </a:extLst>
          </p:cNvPr>
          <p:cNvCxnSpPr>
            <a:cxnSpLocks/>
          </p:cNvCxnSpPr>
          <p:nvPr/>
        </p:nvCxnSpPr>
        <p:spPr>
          <a:xfrm>
            <a:off x="7422165" y="3928833"/>
            <a:ext cx="1284249" cy="0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>
            <a:extLst>
              <a:ext uri="{FF2B5EF4-FFF2-40B4-BE49-F238E27FC236}">
                <a16:creationId xmlns:a16="http://schemas.microsoft.com/office/drawing/2014/main" id="{23E28972-150A-4C12-BB2F-D6DE24C8D26F}"/>
              </a:ext>
            </a:extLst>
          </p:cNvPr>
          <p:cNvCxnSpPr>
            <a:cxnSpLocks/>
          </p:cNvCxnSpPr>
          <p:nvPr/>
        </p:nvCxnSpPr>
        <p:spPr>
          <a:xfrm>
            <a:off x="3643618" y="4382217"/>
            <a:ext cx="0" cy="1140962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>
            <a:extLst>
              <a:ext uri="{FF2B5EF4-FFF2-40B4-BE49-F238E27FC236}">
                <a16:creationId xmlns:a16="http://schemas.microsoft.com/office/drawing/2014/main" id="{4C4DE947-BC06-95BA-D7B1-D6CB0F1938E2}"/>
              </a:ext>
            </a:extLst>
          </p:cNvPr>
          <p:cNvCxnSpPr>
            <a:cxnSpLocks/>
          </p:cNvCxnSpPr>
          <p:nvPr/>
        </p:nvCxnSpPr>
        <p:spPr>
          <a:xfrm>
            <a:off x="8721501" y="3950809"/>
            <a:ext cx="0" cy="1589302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AD3150A0-5B5D-8E3A-9472-B55083DA9750}"/>
              </a:ext>
            </a:extLst>
          </p:cNvPr>
          <p:cNvSpPr txBox="1"/>
          <p:nvPr/>
        </p:nvSpPr>
        <p:spPr>
          <a:xfrm>
            <a:off x="1174699" y="4228543"/>
            <a:ext cx="6790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116 182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03FD393-17C8-77FC-2CD1-49681655056E}"/>
              </a:ext>
            </a:extLst>
          </p:cNvPr>
          <p:cNvSpPr txBox="1"/>
          <p:nvPr/>
        </p:nvSpPr>
        <p:spPr>
          <a:xfrm>
            <a:off x="6637460" y="3790334"/>
            <a:ext cx="6848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190 061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0334245-AC35-EEF8-8A93-DEC284835A9D}"/>
              </a:ext>
            </a:extLst>
          </p:cNvPr>
          <p:cNvSpPr txBox="1"/>
          <p:nvPr/>
        </p:nvSpPr>
        <p:spPr>
          <a:xfrm>
            <a:off x="2481316" y="5580080"/>
            <a:ext cx="6848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144 604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91C6786-1918-1ACE-5BFE-C7DF5573B5C4}"/>
              </a:ext>
            </a:extLst>
          </p:cNvPr>
          <p:cNvSpPr txBox="1"/>
          <p:nvPr/>
        </p:nvSpPr>
        <p:spPr>
          <a:xfrm>
            <a:off x="1999645" y="5580081"/>
            <a:ext cx="6078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34 301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5054D76-1109-AC80-FA2B-7D29C8F105EC}"/>
              </a:ext>
            </a:extLst>
          </p:cNvPr>
          <p:cNvSpPr txBox="1"/>
          <p:nvPr/>
        </p:nvSpPr>
        <p:spPr>
          <a:xfrm>
            <a:off x="3135336" y="5579762"/>
            <a:ext cx="6848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157 052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A2DA069-2834-99D8-D254-C8A093E8BC20}"/>
              </a:ext>
            </a:extLst>
          </p:cNvPr>
          <p:cNvSpPr txBox="1"/>
          <p:nvPr/>
        </p:nvSpPr>
        <p:spPr>
          <a:xfrm>
            <a:off x="3790061" y="5577812"/>
            <a:ext cx="6848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161 957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045D3C0-61A1-A3A2-AADB-67FC8889B8CC}"/>
              </a:ext>
            </a:extLst>
          </p:cNvPr>
          <p:cNvSpPr txBox="1"/>
          <p:nvPr/>
        </p:nvSpPr>
        <p:spPr>
          <a:xfrm>
            <a:off x="7485180" y="5551402"/>
            <a:ext cx="530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4 236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4A1AFC5-D361-C026-079D-573A095F3A0D}"/>
              </a:ext>
            </a:extLst>
          </p:cNvPr>
          <p:cNvSpPr txBox="1"/>
          <p:nvPr/>
        </p:nvSpPr>
        <p:spPr>
          <a:xfrm>
            <a:off x="8585927" y="5551401"/>
            <a:ext cx="6078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45 725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5749010-00BC-354F-84D8-07F8F672900A}"/>
              </a:ext>
            </a:extLst>
          </p:cNvPr>
          <p:cNvSpPr txBox="1"/>
          <p:nvPr/>
        </p:nvSpPr>
        <p:spPr>
          <a:xfrm>
            <a:off x="7959786" y="5540111"/>
            <a:ext cx="6078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42 147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EF01A52-064B-FC49-03CA-BBE26F38BD14}"/>
              </a:ext>
            </a:extLst>
          </p:cNvPr>
          <p:cNvSpPr txBox="1"/>
          <p:nvPr/>
        </p:nvSpPr>
        <p:spPr>
          <a:xfrm>
            <a:off x="9234434" y="5551401"/>
            <a:ext cx="6078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47 206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6D63EAF-B55C-5697-9E62-58F1ABA5CE87}"/>
              </a:ext>
            </a:extLst>
          </p:cNvPr>
          <p:cNvSpPr txBox="1"/>
          <p:nvPr/>
        </p:nvSpPr>
        <p:spPr>
          <a:xfrm>
            <a:off x="2164857" y="4410003"/>
            <a:ext cx="12080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18 248 млн руб.</a:t>
            </a:r>
          </a:p>
          <a:p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(месяц)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760B84C-BF01-1341-C3E4-E36B24E0BF0C}"/>
              </a:ext>
            </a:extLst>
          </p:cNvPr>
          <p:cNvSpPr txBox="1"/>
          <p:nvPr/>
        </p:nvSpPr>
        <p:spPr>
          <a:xfrm>
            <a:off x="7498717" y="3951544"/>
            <a:ext cx="11311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8 732 млн руб.</a:t>
            </a:r>
          </a:p>
          <a:p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(месяц)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5EA6E3F8-5172-08D9-2C16-89A32C461EBD}"/>
              </a:ext>
            </a:extLst>
          </p:cNvPr>
          <p:cNvSpPr txBox="1"/>
          <p:nvPr/>
        </p:nvSpPr>
        <p:spPr>
          <a:xfrm rot="2785966">
            <a:off x="2660971" y="3705829"/>
            <a:ext cx="125386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 = 476 809 – 2,28Q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9D7C6D5-79B3-3772-821D-5DE68E74EFF1}"/>
              </a:ext>
            </a:extLst>
          </p:cNvPr>
          <p:cNvSpPr txBox="1"/>
          <p:nvPr/>
        </p:nvSpPr>
        <p:spPr>
          <a:xfrm rot="2785966">
            <a:off x="8072092" y="3650290"/>
            <a:ext cx="125386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 = 694 696 – 11,6Q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E9212687-397D-551B-A533-17C836931E76}"/>
              </a:ext>
            </a:extLst>
          </p:cNvPr>
          <p:cNvSpPr txBox="1"/>
          <p:nvPr/>
        </p:nvSpPr>
        <p:spPr>
          <a:xfrm rot="19110926">
            <a:off x="2439162" y="4822478"/>
            <a:ext cx="142378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Коэфф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наклона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0,95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8A1D5EB-417C-42E7-BF65-E39C6BA563A1}"/>
              </a:ext>
            </a:extLst>
          </p:cNvPr>
          <p:cNvSpPr txBox="1"/>
          <p:nvPr/>
        </p:nvSpPr>
        <p:spPr>
          <a:xfrm rot="17968729">
            <a:off x="7657616" y="4645371"/>
            <a:ext cx="142378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Коэфф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наклона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4,59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Дуга 54">
            <a:extLst>
              <a:ext uri="{FF2B5EF4-FFF2-40B4-BE49-F238E27FC236}">
                <a16:creationId xmlns:a16="http://schemas.microsoft.com/office/drawing/2014/main" id="{F5122E70-8668-1A07-4983-2103B1361677}"/>
              </a:ext>
            </a:extLst>
          </p:cNvPr>
          <p:cNvSpPr/>
          <p:nvPr/>
        </p:nvSpPr>
        <p:spPr>
          <a:xfrm>
            <a:off x="2393082" y="5353374"/>
            <a:ext cx="323045" cy="324303"/>
          </a:xfrm>
          <a:prstGeom prst="arc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Дуга 55">
            <a:extLst>
              <a:ext uri="{FF2B5EF4-FFF2-40B4-BE49-F238E27FC236}">
                <a16:creationId xmlns:a16="http://schemas.microsoft.com/office/drawing/2014/main" id="{3EDD24DA-3F93-0F59-9738-11CF4617A0BF}"/>
              </a:ext>
            </a:extLst>
          </p:cNvPr>
          <p:cNvSpPr/>
          <p:nvPr/>
        </p:nvSpPr>
        <p:spPr>
          <a:xfrm>
            <a:off x="7750637" y="5369493"/>
            <a:ext cx="323045" cy="324303"/>
          </a:xfrm>
          <a:prstGeom prst="arc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43E6AC95-055F-5E59-A501-7436FA482733}"/>
              </a:ext>
            </a:extLst>
          </p:cNvPr>
          <p:cNvSpPr txBox="1"/>
          <p:nvPr/>
        </p:nvSpPr>
        <p:spPr>
          <a:xfrm>
            <a:off x="1678974" y="5488318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CB75B5A8-6034-1200-3029-E03B1003B1F7}"/>
              </a:ext>
            </a:extLst>
          </p:cNvPr>
          <p:cNvSpPr txBox="1"/>
          <p:nvPr/>
        </p:nvSpPr>
        <p:spPr>
          <a:xfrm>
            <a:off x="7126691" y="5499760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08801C85-3EA6-850D-2152-4B3BFAB9F389}"/>
              </a:ext>
            </a:extLst>
          </p:cNvPr>
          <p:cNvSpPr txBox="1"/>
          <p:nvPr/>
        </p:nvSpPr>
        <p:spPr>
          <a:xfrm>
            <a:off x="518278" y="6496445"/>
            <a:ext cx="1056578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Рассчитано авторами</a:t>
            </a:r>
            <a:endParaRPr lang="en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8141D8A2-C5C2-79BD-1BD4-4BA36900E634}"/>
              </a:ext>
            </a:extLst>
          </p:cNvPr>
          <p:cNvSpPr txBox="1"/>
          <p:nvPr/>
        </p:nvSpPr>
        <p:spPr>
          <a:xfrm>
            <a:off x="3771047" y="4140851"/>
            <a:ext cx="6671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= -0,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CA3D4926-20EC-8B19-4FF9-2CC132D13008}"/>
              </a:ext>
            </a:extLst>
          </p:cNvPr>
          <p:cNvSpPr txBox="1"/>
          <p:nvPr/>
        </p:nvSpPr>
        <p:spPr>
          <a:xfrm>
            <a:off x="8860239" y="3648393"/>
            <a:ext cx="6671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= -0,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04</a:t>
            </a:r>
          </a:p>
        </p:txBody>
      </p:sp>
    </p:spTree>
    <p:extLst>
      <p:ext uri="{BB962C8B-B14F-4D97-AF65-F5344CB8AC3E}">
        <p14:creationId xmlns:p14="http://schemas.microsoft.com/office/powerpoint/2010/main" val="24016581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03F728-D224-AB9B-D592-1E7A7025A032}"/>
              </a:ext>
            </a:extLst>
          </p:cNvPr>
          <p:cNvSpPr txBox="1">
            <a:spLocks/>
          </p:cNvSpPr>
          <p:nvPr/>
        </p:nvSpPr>
        <p:spPr>
          <a:xfrm>
            <a:off x="640772" y="500055"/>
            <a:ext cx="10902298" cy="77814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 моделирования для рынка электроэнергии</a:t>
            </a:r>
            <a:endParaRPr lang="ru-RU" sz="7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28D947F-EF34-D6FC-63F6-ECD6407B317B}"/>
              </a:ext>
            </a:extLst>
          </p:cNvPr>
          <p:cNvSpPr/>
          <p:nvPr/>
        </p:nvSpPr>
        <p:spPr>
          <a:xfrm>
            <a:off x="7381032" y="4027887"/>
            <a:ext cx="1678159" cy="12986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C5AD541-4A87-7222-BE06-239958204631}"/>
              </a:ext>
            </a:extLst>
          </p:cNvPr>
          <p:cNvSpPr/>
          <p:nvPr/>
        </p:nvSpPr>
        <p:spPr>
          <a:xfrm>
            <a:off x="1637400" y="3897223"/>
            <a:ext cx="1442443" cy="144623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8DD73F-020F-0935-C671-A5972ADF927B}"/>
              </a:ext>
            </a:extLst>
          </p:cNvPr>
          <p:cNvSpPr txBox="1"/>
          <p:nvPr/>
        </p:nvSpPr>
        <p:spPr>
          <a:xfrm>
            <a:off x="2526523" y="1364134"/>
            <a:ext cx="1697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Ценовая зона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B87159-990C-75BA-7444-5EB5B0B00ED5}"/>
              </a:ext>
            </a:extLst>
          </p:cNvPr>
          <p:cNvSpPr txBox="1"/>
          <p:nvPr/>
        </p:nvSpPr>
        <p:spPr>
          <a:xfrm>
            <a:off x="8263587" y="1401202"/>
            <a:ext cx="1669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Ценовая зона</a:t>
            </a:r>
          </a:p>
        </p:txBody>
      </p: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8C68623D-B9E2-0602-73DF-747DF29E13CD}"/>
              </a:ext>
            </a:extLst>
          </p:cNvPr>
          <p:cNvCxnSpPr>
            <a:cxnSpLocks/>
          </p:cNvCxnSpPr>
          <p:nvPr/>
        </p:nvCxnSpPr>
        <p:spPr>
          <a:xfrm flipV="1">
            <a:off x="1636889" y="1826979"/>
            <a:ext cx="0" cy="349955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291949CE-9C97-533B-E507-999F43D26E69}"/>
              </a:ext>
            </a:extLst>
          </p:cNvPr>
          <p:cNvCxnSpPr>
            <a:cxnSpLocks/>
          </p:cNvCxnSpPr>
          <p:nvPr/>
        </p:nvCxnSpPr>
        <p:spPr>
          <a:xfrm>
            <a:off x="1636889" y="5343467"/>
            <a:ext cx="3476978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68EB4F33-576A-A03A-449C-400FCBD18179}"/>
              </a:ext>
            </a:extLst>
          </p:cNvPr>
          <p:cNvCxnSpPr>
            <a:cxnSpLocks/>
          </p:cNvCxnSpPr>
          <p:nvPr/>
        </p:nvCxnSpPr>
        <p:spPr>
          <a:xfrm flipV="1">
            <a:off x="7359846" y="1843912"/>
            <a:ext cx="0" cy="349955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44D1F2B2-AE3D-E886-13A5-E561B0933BE9}"/>
              </a:ext>
            </a:extLst>
          </p:cNvPr>
          <p:cNvCxnSpPr>
            <a:cxnSpLocks/>
          </p:cNvCxnSpPr>
          <p:nvPr/>
        </p:nvCxnSpPr>
        <p:spPr>
          <a:xfrm>
            <a:off x="7359846" y="5343467"/>
            <a:ext cx="365760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C71D5D19-3A98-92F1-3004-F5792EFAB9E3}"/>
              </a:ext>
            </a:extLst>
          </p:cNvPr>
          <p:cNvCxnSpPr>
            <a:cxnSpLocks/>
          </p:cNvCxnSpPr>
          <p:nvPr/>
        </p:nvCxnSpPr>
        <p:spPr>
          <a:xfrm>
            <a:off x="2526523" y="3285056"/>
            <a:ext cx="1176968" cy="1230489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925E1FA5-90A0-1FFF-44E4-B087E43BFEF7}"/>
              </a:ext>
            </a:extLst>
          </p:cNvPr>
          <p:cNvCxnSpPr>
            <a:cxnSpLocks/>
          </p:cNvCxnSpPr>
          <p:nvPr/>
        </p:nvCxnSpPr>
        <p:spPr>
          <a:xfrm>
            <a:off x="8419558" y="3122313"/>
            <a:ext cx="950987" cy="1340621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Соединительная линия уступом 13">
            <a:extLst>
              <a:ext uri="{FF2B5EF4-FFF2-40B4-BE49-F238E27FC236}">
                <a16:creationId xmlns:a16="http://schemas.microsoft.com/office/drawing/2014/main" id="{8FC5585B-5EB1-7ADA-E341-775C02A0FCF4}"/>
              </a:ext>
            </a:extLst>
          </p:cNvPr>
          <p:cNvCxnSpPr/>
          <p:nvPr/>
        </p:nvCxnSpPr>
        <p:spPr>
          <a:xfrm rot="16200000" flipH="1">
            <a:off x="1381971" y="2207651"/>
            <a:ext cx="829339" cy="319502"/>
          </a:xfrm>
          <a:prstGeom prst="bentConnector3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Соединительная линия уступом 14">
            <a:extLst>
              <a:ext uri="{FF2B5EF4-FFF2-40B4-BE49-F238E27FC236}">
                <a16:creationId xmlns:a16="http://schemas.microsoft.com/office/drawing/2014/main" id="{9B271E6D-B93E-C4DB-32DB-C2F7AAA96854}"/>
              </a:ext>
            </a:extLst>
          </p:cNvPr>
          <p:cNvCxnSpPr>
            <a:cxnSpLocks/>
          </p:cNvCxnSpPr>
          <p:nvPr/>
        </p:nvCxnSpPr>
        <p:spPr>
          <a:xfrm>
            <a:off x="1956390" y="2778236"/>
            <a:ext cx="570133" cy="506820"/>
          </a:xfrm>
          <a:prstGeom prst="bentConnector3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Соединительная линия уступом 16">
            <a:extLst>
              <a:ext uri="{FF2B5EF4-FFF2-40B4-BE49-F238E27FC236}">
                <a16:creationId xmlns:a16="http://schemas.microsoft.com/office/drawing/2014/main" id="{EE111E20-06C5-F3EF-69A2-BE9A34E144C6}"/>
              </a:ext>
            </a:extLst>
          </p:cNvPr>
          <p:cNvCxnSpPr/>
          <p:nvPr/>
        </p:nvCxnSpPr>
        <p:spPr>
          <a:xfrm rot="16200000" flipH="1">
            <a:off x="7110726" y="2279440"/>
            <a:ext cx="829339" cy="319502"/>
          </a:xfrm>
          <a:prstGeom prst="bentConnector3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Соединительная линия уступом 17">
            <a:extLst>
              <a:ext uri="{FF2B5EF4-FFF2-40B4-BE49-F238E27FC236}">
                <a16:creationId xmlns:a16="http://schemas.microsoft.com/office/drawing/2014/main" id="{DB031326-2E27-199E-C6F9-C44D08509F61}"/>
              </a:ext>
            </a:extLst>
          </p:cNvPr>
          <p:cNvCxnSpPr>
            <a:cxnSpLocks/>
          </p:cNvCxnSpPr>
          <p:nvPr/>
        </p:nvCxnSpPr>
        <p:spPr>
          <a:xfrm>
            <a:off x="7693454" y="2847545"/>
            <a:ext cx="726104" cy="274768"/>
          </a:xfrm>
          <a:prstGeom prst="bentConnector3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Соединительная линия уступом 19">
            <a:extLst>
              <a:ext uri="{FF2B5EF4-FFF2-40B4-BE49-F238E27FC236}">
                <a16:creationId xmlns:a16="http://schemas.microsoft.com/office/drawing/2014/main" id="{CF2B3BC3-BB78-705B-D698-91AFDD95978E}"/>
              </a:ext>
            </a:extLst>
          </p:cNvPr>
          <p:cNvCxnSpPr>
            <a:cxnSpLocks/>
          </p:cNvCxnSpPr>
          <p:nvPr/>
        </p:nvCxnSpPr>
        <p:spPr>
          <a:xfrm>
            <a:off x="3703491" y="4532478"/>
            <a:ext cx="570133" cy="506820"/>
          </a:xfrm>
          <a:prstGeom prst="bentConnector3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Соединительная линия уступом 20">
            <a:extLst>
              <a:ext uri="{FF2B5EF4-FFF2-40B4-BE49-F238E27FC236}">
                <a16:creationId xmlns:a16="http://schemas.microsoft.com/office/drawing/2014/main" id="{F9B00F51-85E0-BE48-017C-8A5499522971}"/>
              </a:ext>
            </a:extLst>
          </p:cNvPr>
          <p:cNvCxnSpPr>
            <a:cxnSpLocks/>
          </p:cNvCxnSpPr>
          <p:nvPr/>
        </p:nvCxnSpPr>
        <p:spPr>
          <a:xfrm>
            <a:off x="4026194" y="5039298"/>
            <a:ext cx="802606" cy="304169"/>
          </a:xfrm>
          <a:prstGeom prst="bentConnector3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Соединительная линия уступом 23">
            <a:extLst>
              <a:ext uri="{FF2B5EF4-FFF2-40B4-BE49-F238E27FC236}">
                <a16:creationId xmlns:a16="http://schemas.microsoft.com/office/drawing/2014/main" id="{B9085126-89B7-EA1B-5C8B-AB30A4EA2AB6}"/>
              </a:ext>
            </a:extLst>
          </p:cNvPr>
          <p:cNvCxnSpPr>
            <a:cxnSpLocks/>
          </p:cNvCxnSpPr>
          <p:nvPr/>
        </p:nvCxnSpPr>
        <p:spPr>
          <a:xfrm>
            <a:off x="9357976" y="4462934"/>
            <a:ext cx="570133" cy="506820"/>
          </a:xfrm>
          <a:prstGeom prst="bentConnector3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Соединительная линия уступом 24">
            <a:extLst>
              <a:ext uri="{FF2B5EF4-FFF2-40B4-BE49-F238E27FC236}">
                <a16:creationId xmlns:a16="http://schemas.microsoft.com/office/drawing/2014/main" id="{84B4BFCE-13A6-E4A0-4CC6-0329888D8391}"/>
              </a:ext>
            </a:extLst>
          </p:cNvPr>
          <p:cNvCxnSpPr>
            <a:cxnSpLocks/>
          </p:cNvCxnSpPr>
          <p:nvPr/>
        </p:nvCxnSpPr>
        <p:spPr>
          <a:xfrm>
            <a:off x="9761020" y="4969754"/>
            <a:ext cx="790736" cy="373713"/>
          </a:xfrm>
          <a:prstGeom prst="bentConnector3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Соединительная линия уступом 26">
            <a:extLst>
              <a:ext uri="{FF2B5EF4-FFF2-40B4-BE49-F238E27FC236}">
                <a16:creationId xmlns:a16="http://schemas.microsoft.com/office/drawing/2014/main" id="{C9B191A3-8449-C3C4-957B-6E42ECB1461F}"/>
              </a:ext>
            </a:extLst>
          </p:cNvPr>
          <p:cNvCxnSpPr>
            <a:cxnSpLocks/>
          </p:cNvCxnSpPr>
          <p:nvPr/>
        </p:nvCxnSpPr>
        <p:spPr>
          <a:xfrm rot="5400000">
            <a:off x="1870169" y="4934067"/>
            <a:ext cx="446859" cy="371942"/>
          </a:xfrm>
          <a:prstGeom prst="bentConnector3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Соединительная линия уступом 29">
            <a:extLst>
              <a:ext uri="{FF2B5EF4-FFF2-40B4-BE49-F238E27FC236}">
                <a16:creationId xmlns:a16="http://schemas.microsoft.com/office/drawing/2014/main" id="{E22F9932-1202-9A03-AA74-19E986E578AD}"/>
              </a:ext>
            </a:extLst>
          </p:cNvPr>
          <p:cNvCxnSpPr>
            <a:cxnSpLocks/>
          </p:cNvCxnSpPr>
          <p:nvPr/>
        </p:nvCxnSpPr>
        <p:spPr>
          <a:xfrm rot="5400000">
            <a:off x="2243006" y="4487208"/>
            <a:ext cx="446859" cy="371942"/>
          </a:xfrm>
          <a:prstGeom prst="bentConnector3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Соединительная линия уступом 30">
            <a:extLst>
              <a:ext uri="{FF2B5EF4-FFF2-40B4-BE49-F238E27FC236}">
                <a16:creationId xmlns:a16="http://schemas.microsoft.com/office/drawing/2014/main" id="{7A1A6CB8-1CB3-AFFD-58B2-DBD30E5F253E}"/>
              </a:ext>
            </a:extLst>
          </p:cNvPr>
          <p:cNvCxnSpPr>
            <a:cxnSpLocks/>
          </p:cNvCxnSpPr>
          <p:nvPr/>
        </p:nvCxnSpPr>
        <p:spPr>
          <a:xfrm rot="5400000">
            <a:off x="2609715" y="4095325"/>
            <a:ext cx="446859" cy="371942"/>
          </a:xfrm>
          <a:prstGeom prst="bentConnector3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Соединительная линия уступом 31">
            <a:extLst>
              <a:ext uri="{FF2B5EF4-FFF2-40B4-BE49-F238E27FC236}">
                <a16:creationId xmlns:a16="http://schemas.microsoft.com/office/drawing/2014/main" id="{E58CC1CB-3569-86CA-F677-5BA3F2DBD010}"/>
              </a:ext>
            </a:extLst>
          </p:cNvPr>
          <p:cNvCxnSpPr>
            <a:cxnSpLocks/>
          </p:cNvCxnSpPr>
          <p:nvPr/>
        </p:nvCxnSpPr>
        <p:spPr>
          <a:xfrm rot="5400000">
            <a:off x="2985870" y="3701063"/>
            <a:ext cx="446859" cy="371942"/>
          </a:xfrm>
          <a:prstGeom prst="bentConnector3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Соединительная линия уступом 32">
            <a:extLst>
              <a:ext uri="{FF2B5EF4-FFF2-40B4-BE49-F238E27FC236}">
                <a16:creationId xmlns:a16="http://schemas.microsoft.com/office/drawing/2014/main" id="{7D42A97E-CDE5-20D9-4CB6-221626F4A54B}"/>
              </a:ext>
            </a:extLst>
          </p:cNvPr>
          <p:cNvCxnSpPr>
            <a:cxnSpLocks/>
          </p:cNvCxnSpPr>
          <p:nvPr/>
        </p:nvCxnSpPr>
        <p:spPr>
          <a:xfrm rot="5400000">
            <a:off x="3362804" y="3299455"/>
            <a:ext cx="446859" cy="371942"/>
          </a:xfrm>
          <a:prstGeom prst="bentConnector3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Соединительная линия уступом 33">
            <a:extLst>
              <a:ext uri="{FF2B5EF4-FFF2-40B4-BE49-F238E27FC236}">
                <a16:creationId xmlns:a16="http://schemas.microsoft.com/office/drawing/2014/main" id="{9AB0C5DF-C6D4-A539-B525-FEE7CA558F17}"/>
              </a:ext>
            </a:extLst>
          </p:cNvPr>
          <p:cNvCxnSpPr>
            <a:cxnSpLocks/>
          </p:cNvCxnSpPr>
          <p:nvPr/>
        </p:nvCxnSpPr>
        <p:spPr>
          <a:xfrm rot="5400000">
            <a:off x="7593126" y="4917134"/>
            <a:ext cx="446859" cy="371942"/>
          </a:xfrm>
          <a:prstGeom prst="bentConnector3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Соединительная линия уступом 34">
            <a:extLst>
              <a:ext uri="{FF2B5EF4-FFF2-40B4-BE49-F238E27FC236}">
                <a16:creationId xmlns:a16="http://schemas.microsoft.com/office/drawing/2014/main" id="{8A9A1098-06B6-03E9-2B0A-4E17E91F0BC7}"/>
              </a:ext>
            </a:extLst>
          </p:cNvPr>
          <p:cNvCxnSpPr>
            <a:cxnSpLocks/>
          </p:cNvCxnSpPr>
          <p:nvPr/>
        </p:nvCxnSpPr>
        <p:spPr>
          <a:xfrm rot="5400000">
            <a:off x="7965067" y="4493800"/>
            <a:ext cx="446859" cy="371942"/>
          </a:xfrm>
          <a:prstGeom prst="bentConnector3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Соединительная линия уступом 35">
            <a:extLst>
              <a:ext uri="{FF2B5EF4-FFF2-40B4-BE49-F238E27FC236}">
                <a16:creationId xmlns:a16="http://schemas.microsoft.com/office/drawing/2014/main" id="{0F2E6175-4290-1F22-0D10-F411B1216380}"/>
              </a:ext>
            </a:extLst>
          </p:cNvPr>
          <p:cNvCxnSpPr>
            <a:cxnSpLocks/>
          </p:cNvCxnSpPr>
          <p:nvPr/>
        </p:nvCxnSpPr>
        <p:spPr>
          <a:xfrm rot="10800000" flipV="1">
            <a:off x="8374463" y="4033008"/>
            <a:ext cx="723873" cy="441083"/>
          </a:xfrm>
          <a:prstGeom prst="bentConnector3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Соединительная линия уступом 37">
            <a:extLst>
              <a:ext uri="{FF2B5EF4-FFF2-40B4-BE49-F238E27FC236}">
                <a16:creationId xmlns:a16="http://schemas.microsoft.com/office/drawing/2014/main" id="{5583AC02-E806-C2EE-D3F4-24C39EFA4ABC}"/>
              </a:ext>
            </a:extLst>
          </p:cNvPr>
          <p:cNvCxnSpPr>
            <a:cxnSpLocks/>
          </p:cNvCxnSpPr>
          <p:nvPr/>
        </p:nvCxnSpPr>
        <p:spPr>
          <a:xfrm rot="5400000">
            <a:off x="9021736" y="3615001"/>
            <a:ext cx="446859" cy="371942"/>
          </a:xfrm>
          <a:prstGeom prst="bentConnector3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id="{F9A8337B-E026-7642-4FD5-D011000E5DD3}"/>
              </a:ext>
            </a:extLst>
          </p:cNvPr>
          <p:cNvCxnSpPr>
            <a:cxnSpLocks/>
          </p:cNvCxnSpPr>
          <p:nvPr/>
        </p:nvCxnSpPr>
        <p:spPr>
          <a:xfrm>
            <a:off x="1636889" y="3890613"/>
            <a:ext cx="1505987" cy="0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5EC90083-2673-3955-5A7D-559BBD8D1757}"/>
              </a:ext>
            </a:extLst>
          </p:cNvPr>
          <p:cNvCxnSpPr>
            <a:cxnSpLocks/>
          </p:cNvCxnSpPr>
          <p:nvPr/>
        </p:nvCxnSpPr>
        <p:spPr>
          <a:xfrm>
            <a:off x="7359846" y="4033008"/>
            <a:ext cx="1699348" cy="0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id="{414BC71A-9B98-AAF4-3655-CAEBBF8978EC}"/>
              </a:ext>
            </a:extLst>
          </p:cNvPr>
          <p:cNvCxnSpPr>
            <a:cxnSpLocks/>
          </p:cNvCxnSpPr>
          <p:nvPr/>
        </p:nvCxnSpPr>
        <p:spPr>
          <a:xfrm flipV="1">
            <a:off x="9059194" y="4043217"/>
            <a:ext cx="0" cy="1300250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id="{F21CACA2-C555-C109-FFF5-72424CE0C5CB}"/>
              </a:ext>
            </a:extLst>
          </p:cNvPr>
          <p:cNvCxnSpPr>
            <a:cxnSpLocks/>
          </p:cNvCxnSpPr>
          <p:nvPr/>
        </p:nvCxnSpPr>
        <p:spPr>
          <a:xfrm flipV="1">
            <a:off x="3098969" y="3887034"/>
            <a:ext cx="0" cy="1439500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8B38BA82-C262-3718-A8D9-01111E3E58AE}"/>
              </a:ext>
            </a:extLst>
          </p:cNvPr>
          <p:cNvSpPr txBox="1"/>
          <p:nvPr/>
        </p:nvSpPr>
        <p:spPr>
          <a:xfrm>
            <a:off x="314080" y="1843912"/>
            <a:ext cx="13619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Цена, руб./МВт*ч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63B69A6-9BB8-B946-44D4-AEDD72142B75}"/>
              </a:ext>
            </a:extLst>
          </p:cNvPr>
          <p:cNvSpPr txBox="1"/>
          <p:nvPr/>
        </p:nvSpPr>
        <p:spPr>
          <a:xfrm>
            <a:off x="6046840" y="1843912"/>
            <a:ext cx="13619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Цена, руб./МВт*ч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DF914F5-98FD-126D-9EB8-5E678EFE567E}"/>
              </a:ext>
            </a:extLst>
          </p:cNvPr>
          <p:cNvSpPr txBox="1"/>
          <p:nvPr/>
        </p:nvSpPr>
        <p:spPr>
          <a:xfrm>
            <a:off x="3840967" y="5356030"/>
            <a:ext cx="17699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Кол-во энергии, МВт*ч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2544357-C5EB-E249-AFAE-5B390CB08E95}"/>
              </a:ext>
            </a:extLst>
          </p:cNvPr>
          <p:cNvSpPr txBox="1"/>
          <p:nvPr/>
        </p:nvSpPr>
        <p:spPr>
          <a:xfrm>
            <a:off x="9773092" y="5346197"/>
            <a:ext cx="18598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Кол-во энергии, МВт*ч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39688EF-D563-F1CB-0D61-58274CD0F015}"/>
              </a:ext>
            </a:extLst>
          </p:cNvPr>
          <p:cNvSpPr txBox="1"/>
          <p:nvPr/>
        </p:nvSpPr>
        <p:spPr>
          <a:xfrm>
            <a:off x="982944" y="3747403"/>
            <a:ext cx="530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1 182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BFF8835-80B7-A880-897A-22924F37E233}"/>
              </a:ext>
            </a:extLst>
          </p:cNvPr>
          <p:cNvSpPr txBox="1"/>
          <p:nvPr/>
        </p:nvSpPr>
        <p:spPr>
          <a:xfrm>
            <a:off x="6956538" y="3885902"/>
            <a:ext cx="4154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869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0F5114D-C592-10D6-0132-6AEE71A21342}"/>
              </a:ext>
            </a:extLst>
          </p:cNvPr>
          <p:cNvSpPr txBox="1"/>
          <p:nvPr/>
        </p:nvSpPr>
        <p:spPr>
          <a:xfrm>
            <a:off x="2647173" y="5353738"/>
            <a:ext cx="8771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65 560 043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57613A3-D422-94BD-3856-073ED0C3504A}"/>
              </a:ext>
            </a:extLst>
          </p:cNvPr>
          <p:cNvSpPr txBox="1"/>
          <p:nvPr/>
        </p:nvSpPr>
        <p:spPr>
          <a:xfrm>
            <a:off x="8620609" y="5380046"/>
            <a:ext cx="8771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17 351 148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A2985C2-98BB-208A-19FC-C7B99CB4C837}"/>
              </a:ext>
            </a:extLst>
          </p:cNvPr>
          <p:cNvSpPr txBox="1"/>
          <p:nvPr/>
        </p:nvSpPr>
        <p:spPr>
          <a:xfrm rot="2785966">
            <a:off x="2521205" y="3317069"/>
            <a:ext cx="6671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= -0,22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22D0476-C25D-499E-E49C-189D674EACC7}"/>
              </a:ext>
            </a:extLst>
          </p:cNvPr>
          <p:cNvSpPr txBox="1"/>
          <p:nvPr/>
        </p:nvSpPr>
        <p:spPr>
          <a:xfrm rot="3229291">
            <a:off x="8419580" y="3222523"/>
            <a:ext cx="6671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= -0,14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8338793-B7EA-D75B-3CA3-E73E090888B1}"/>
              </a:ext>
            </a:extLst>
          </p:cNvPr>
          <p:cNvSpPr txBox="1"/>
          <p:nvPr/>
        </p:nvSpPr>
        <p:spPr>
          <a:xfrm>
            <a:off x="1771334" y="3885902"/>
            <a:ext cx="12080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77 491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 руб.</a:t>
            </a:r>
          </a:p>
          <a:p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(месяц)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4C4A40D-B748-31F6-8AC3-44A5DA25B040}"/>
              </a:ext>
            </a:extLst>
          </p:cNvPr>
          <p:cNvSpPr txBox="1"/>
          <p:nvPr/>
        </p:nvSpPr>
        <p:spPr>
          <a:xfrm>
            <a:off x="7412521" y="4065506"/>
            <a:ext cx="12080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15 078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 руб.</a:t>
            </a:r>
          </a:p>
          <a:p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(месяц)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7AE2037-08AB-332E-D966-91591669FA0B}"/>
              </a:ext>
            </a:extLst>
          </p:cNvPr>
          <p:cNvSpPr txBox="1"/>
          <p:nvPr/>
        </p:nvSpPr>
        <p:spPr>
          <a:xfrm>
            <a:off x="1364687" y="5280366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3B4FC3E-5587-FFD4-836D-657209B5FBF6}"/>
              </a:ext>
            </a:extLst>
          </p:cNvPr>
          <p:cNvSpPr txBox="1"/>
          <p:nvPr/>
        </p:nvSpPr>
        <p:spPr>
          <a:xfrm>
            <a:off x="7110426" y="5326533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7A38DD81-A146-7547-8947-C08DA147D2B7}"/>
              </a:ext>
            </a:extLst>
          </p:cNvPr>
          <p:cNvSpPr txBox="1"/>
          <p:nvPr/>
        </p:nvSpPr>
        <p:spPr>
          <a:xfrm>
            <a:off x="518278" y="6496445"/>
            <a:ext cx="1056578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Рассчитано авторами</a:t>
            </a:r>
            <a:endParaRPr lang="en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107653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1631</TotalTime>
  <Words>867</Words>
  <Application>Microsoft Macintosh PowerPoint</Application>
  <PresentationFormat>Широкоэкранный</PresentationFormat>
  <Paragraphs>139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SFRM1200</vt:lpstr>
      <vt:lpstr>Times New Roman</vt:lpstr>
      <vt:lpstr>Wingdings</vt:lpstr>
      <vt:lpstr>Тема Office</vt:lpstr>
      <vt:lpstr>Конкурентный отбор мощности в электроэнергетике России: случай неудачной имитации рыночного механизма государством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Конкурентный отбор мощности в электроэнергетике России: случай неудачной имитации рыночного механизма государством </dc:title>
  <dc:creator>0 Федоров Сергей Игоревич</dc:creator>
  <cp:lastModifiedBy>0 Федоров Сергей Игоревич</cp:lastModifiedBy>
  <cp:revision>208</cp:revision>
  <dcterms:created xsi:type="dcterms:W3CDTF">2023-10-14T09:50:12Z</dcterms:created>
  <dcterms:modified xsi:type="dcterms:W3CDTF">2023-10-24T22:50:29Z</dcterms:modified>
</cp:coreProperties>
</file>